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84" r:id="rId5"/>
    <p:sldId id="286" r:id="rId6"/>
    <p:sldId id="256" r:id="rId7"/>
    <p:sldId id="264" r:id="rId8"/>
    <p:sldId id="265" r:id="rId9"/>
    <p:sldId id="266" r:id="rId10"/>
    <p:sldId id="267" r:id="rId11"/>
    <p:sldId id="268" r:id="rId12"/>
    <p:sldId id="287" r:id="rId13"/>
    <p:sldId id="257" r:id="rId14"/>
    <p:sldId id="270" r:id="rId15"/>
    <p:sldId id="271" r:id="rId16"/>
    <p:sldId id="272" r:id="rId17"/>
    <p:sldId id="273" r:id="rId18"/>
    <p:sldId id="275" r:id="rId19"/>
    <p:sldId id="260" r:id="rId20"/>
    <p:sldId id="276" r:id="rId21"/>
    <p:sldId id="277" r:id="rId22"/>
    <p:sldId id="278" r:id="rId23"/>
    <p:sldId id="288" r:id="rId24"/>
    <p:sldId id="279" r:id="rId25"/>
    <p:sldId id="281" r:id="rId26"/>
    <p:sldId id="282" r:id="rId27"/>
    <p:sldId id="283"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9532" autoAdjust="0"/>
  </p:normalViewPr>
  <p:slideViewPr>
    <p:cSldViewPr snapToGrid="0">
      <p:cViewPr varScale="1">
        <p:scale>
          <a:sx n="73" d="100"/>
          <a:sy n="73" d="100"/>
        </p:scale>
        <p:origin x="12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07/relationships/hdphoto" Target="../media/hdphoto2.wdp"/><Relationship Id="rId1"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07/relationships/hdphoto" Target="../media/hdphoto2.wdp"/><Relationship Id="rId1"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28F92-59E0-4DB0-B7BC-90D1644C0820}" type="doc">
      <dgm:prSet loTypeId="urn:microsoft.com/office/officeart/2005/8/layout/arrow2" loCatId="process" qsTypeId="urn:microsoft.com/office/officeart/2005/8/quickstyle/simple1" qsCatId="simple" csTypeId="urn:microsoft.com/office/officeart/2005/8/colors/accent5_1" csCatId="accent5" phldr="1"/>
      <dgm:spPr/>
    </dgm:pt>
    <dgm:pt modelId="{73F6B159-529A-4E43-AE80-3A9AF1139984}">
      <dgm:prSet phldrT="[Text]"/>
      <dgm:spPr/>
      <dgm:t>
        <a:bodyPr/>
        <a:lstStyle/>
        <a:p>
          <a:r>
            <a:rPr lang="fr-FR" b="1" dirty="0">
              <a:solidFill>
                <a:schemeClr val="accent6">
                  <a:lumMod val="75000"/>
                </a:schemeClr>
              </a:solidFill>
            </a:rPr>
            <a:t>2010</a:t>
          </a:r>
        </a:p>
      </dgm:t>
    </dgm:pt>
    <dgm:pt modelId="{48084D56-7131-40AA-A905-C152332DAA42}" type="parTrans" cxnId="{AFE00139-476C-49CA-84EF-8DB6254E4B26}">
      <dgm:prSet/>
      <dgm:spPr/>
      <dgm:t>
        <a:bodyPr/>
        <a:lstStyle/>
        <a:p>
          <a:endParaRPr lang="fr-FR"/>
        </a:p>
      </dgm:t>
    </dgm:pt>
    <dgm:pt modelId="{D913511A-E6C0-430C-A4F3-F24AF201AD16}" type="sibTrans" cxnId="{AFE00139-476C-49CA-84EF-8DB6254E4B26}">
      <dgm:prSet/>
      <dgm:spPr/>
      <dgm:t>
        <a:bodyPr/>
        <a:lstStyle/>
        <a:p>
          <a:endParaRPr lang="fr-FR"/>
        </a:p>
      </dgm:t>
    </dgm:pt>
    <dgm:pt modelId="{6B674748-0D5B-4F46-8E4D-8D0888BAF506}">
      <dgm:prSet phldrT="[Text]"/>
      <dgm:spPr/>
      <dgm:t>
        <a:bodyPr/>
        <a:lstStyle/>
        <a:p>
          <a:r>
            <a:rPr lang="fr-FR" b="1" dirty="0">
              <a:solidFill>
                <a:schemeClr val="accent6">
                  <a:lumMod val="75000"/>
                </a:schemeClr>
              </a:solidFill>
            </a:rPr>
            <a:t>2012</a:t>
          </a:r>
        </a:p>
      </dgm:t>
    </dgm:pt>
    <dgm:pt modelId="{F8F0C059-EFD9-43ED-9786-A3DD6FB51B7A}" type="parTrans" cxnId="{2CDDE7D7-348F-4C3B-96F3-0E3206896B9C}">
      <dgm:prSet/>
      <dgm:spPr/>
      <dgm:t>
        <a:bodyPr/>
        <a:lstStyle/>
        <a:p>
          <a:endParaRPr lang="fr-FR"/>
        </a:p>
      </dgm:t>
    </dgm:pt>
    <dgm:pt modelId="{E07AA727-2E59-401D-9615-0BB173FDE2D3}" type="sibTrans" cxnId="{2CDDE7D7-348F-4C3B-96F3-0E3206896B9C}">
      <dgm:prSet/>
      <dgm:spPr/>
      <dgm:t>
        <a:bodyPr/>
        <a:lstStyle/>
        <a:p>
          <a:endParaRPr lang="fr-FR"/>
        </a:p>
      </dgm:t>
    </dgm:pt>
    <dgm:pt modelId="{2212C54A-64F9-4BDA-A12B-092E250F94DF}">
      <dgm:prSet phldrT="[Text]"/>
      <dgm:spPr/>
      <dgm:t>
        <a:bodyPr/>
        <a:lstStyle/>
        <a:p>
          <a:r>
            <a:rPr lang="fr-FR" b="1" dirty="0">
              <a:solidFill>
                <a:schemeClr val="accent6">
                  <a:lumMod val="75000"/>
                </a:schemeClr>
              </a:solidFill>
            </a:rPr>
            <a:t>2019</a:t>
          </a:r>
        </a:p>
      </dgm:t>
    </dgm:pt>
    <dgm:pt modelId="{9F337449-C9EA-4BDB-8A8E-8C2FBE24717B}" type="parTrans" cxnId="{EFD83718-C868-46CD-9181-44D2CAC985CB}">
      <dgm:prSet/>
      <dgm:spPr/>
      <dgm:t>
        <a:bodyPr/>
        <a:lstStyle/>
        <a:p>
          <a:endParaRPr lang="fr-FR"/>
        </a:p>
      </dgm:t>
    </dgm:pt>
    <dgm:pt modelId="{6FB339F0-A583-4157-9305-F44C380FF0F4}" type="sibTrans" cxnId="{EFD83718-C868-46CD-9181-44D2CAC985CB}">
      <dgm:prSet/>
      <dgm:spPr/>
      <dgm:t>
        <a:bodyPr/>
        <a:lstStyle/>
        <a:p>
          <a:endParaRPr lang="fr-FR"/>
        </a:p>
      </dgm:t>
    </dgm:pt>
    <dgm:pt modelId="{2C81B254-942E-49FE-8DEF-9B51136E98F9}">
      <dgm:prSet phldrT="[Text]"/>
      <dgm:spPr/>
      <dgm:t>
        <a:bodyPr/>
        <a:lstStyle/>
        <a:p>
          <a:r>
            <a:rPr lang="fr-FR" b="0" i="0" dirty="0">
              <a:solidFill>
                <a:schemeClr val="bg1"/>
              </a:solidFill>
              <a:effectLst/>
              <a:latin typeface="Georgia" panose="02040502050405020303" pitchFamily="18" charset="0"/>
            </a:rPr>
            <a:t>50 million </a:t>
          </a:r>
          <a:endParaRPr lang="fr-FR" dirty="0">
            <a:solidFill>
              <a:schemeClr val="bg1"/>
            </a:solidFill>
          </a:endParaRPr>
        </a:p>
      </dgm:t>
    </dgm:pt>
    <dgm:pt modelId="{672BD03C-D0BD-48EB-B481-2D870AFC69BD}" type="parTrans" cxnId="{C2D00D8E-3C6E-4E64-B860-0C180A5D1DE6}">
      <dgm:prSet/>
      <dgm:spPr/>
      <dgm:t>
        <a:bodyPr/>
        <a:lstStyle/>
        <a:p>
          <a:endParaRPr lang="fr-FR"/>
        </a:p>
      </dgm:t>
    </dgm:pt>
    <dgm:pt modelId="{794BDB2D-6D47-49E8-B71F-DC9FC199FE53}" type="sibTrans" cxnId="{C2D00D8E-3C6E-4E64-B860-0C180A5D1DE6}">
      <dgm:prSet/>
      <dgm:spPr/>
      <dgm:t>
        <a:bodyPr/>
        <a:lstStyle/>
        <a:p>
          <a:endParaRPr lang="fr-FR"/>
        </a:p>
      </dgm:t>
    </dgm:pt>
    <dgm:pt modelId="{6566454B-5032-4A17-98A1-9BB3BBD1C17E}">
      <dgm:prSet phldrT="[Text]"/>
      <dgm:spPr/>
      <dgm:t>
        <a:bodyPr/>
        <a:lstStyle/>
        <a:p>
          <a:r>
            <a:rPr lang="fr-FR" b="0" i="0" dirty="0">
              <a:solidFill>
                <a:schemeClr val="bg1"/>
              </a:solidFill>
              <a:effectLst/>
              <a:latin typeface="Georgia" panose="02040502050405020303" pitchFamily="18" charset="0"/>
            </a:rPr>
            <a:t>100 million</a:t>
          </a:r>
          <a:endParaRPr lang="fr-FR" dirty="0">
            <a:solidFill>
              <a:schemeClr val="bg1"/>
            </a:solidFill>
          </a:endParaRPr>
        </a:p>
      </dgm:t>
    </dgm:pt>
    <dgm:pt modelId="{66DFF648-4780-4A3A-89DD-52623F3B781A}" type="parTrans" cxnId="{C0A001D4-C47F-436F-9B08-162FA83D5EBC}">
      <dgm:prSet/>
      <dgm:spPr/>
      <dgm:t>
        <a:bodyPr/>
        <a:lstStyle/>
        <a:p>
          <a:endParaRPr lang="fr-FR"/>
        </a:p>
      </dgm:t>
    </dgm:pt>
    <dgm:pt modelId="{A36B84EE-DC0C-43A2-8E05-2E5B92209676}" type="sibTrans" cxnId="{C0A001D4-C47F-436F-9B08-162FA83D5EBC}">
      <dgm:prSet/>
      <dgm:spPr/>
      <dgm:t>
        <a:bodyPr/>
        <a:lstStyle/>
        <a:p>
          <a:endParaRPr lang="fr-FR"/>
        </a:p>
      </dgm:t>
    </dgm:pt>
    <dgm:pt modelId="{428947CB-4562-4F84-A322-1D9030B464F7}">
      <dgm:prSet phldrT="[Text]"/>
      <dgm:spPr/>
      <dgm:t>
        <a:bodyPr/>
        <a:lstStyle/>
        <a:p>
          <a:r>
            <a:rPr lang="fr-FR" b="0" i="0" dirty="0">
              <a:solidFill>
                <a:schemeClr val="bg1"/>
              </a:solidFill>
              <a:effectLst/>
              <a:latin typeface="Georgia" panose="02040502050405020303" pitchFamily="18" charset="0"/>
            </a:rPr>
            <a:t>900 million </a:t>
          </a:r>
          <a:endParaRPr lang="fr-FR" dirty="0">
            <a:solidFill>
              <a:schemeClr val="bg1"/>
            </a:solidFill>
          </a:endParaRPr>
        </a:p>
      </dgm:t>
    </dgm:pt>
    <dgm:pt modelId="{DF6C8C34-2DD5-4A01-8445-60CEA669CAAE}" type="parTrans" cxnId="{68C4D146-40A9-4FCF-8F0B-6BCBC36CB4C6}">
      <dgm:prSet/>
      <dgm:spPr/>
      <dgm:t>
        <a:bodyPr/>
        <a:lstStyle/>
        <a:p>
          <a:endParaRPr lang="fr-FR"/>
        </a:p>
      </dgm:t>
    </dgm:pt>
    <dgm:pt modelId="{18CA55E6-C90E-4732-87CC-5CA08DE66224}" type="sibTrans" cxnId="{68C4D146-40A9-4FCF-8F0B-6BCBC36CB4C6}">
      <dgm:prSet/>
      <dgm:spPr/>
      <dgm:t>
        <a:bodyPr/>
        <a:lstStyle/>
        <a:p>
          <a:endParaRPr lang="fr-FR"/>
        </a:p>
      </dgm:t>
    </dgm:pt>
    <dgm:pt modelId="{C5133C2D-6D24-46C6-978A-D43D6CDA5BFB}" type="pres">
      <dgm:prSet presAssocID="{93F28F92-59E0-4DB0-B7BC-90D1644C0820}" presName="arrowDiagram" presStyleCnt="0">
        <dgm:presLayoutVars>
          <dgm:chMax val="5"/>
          <dgm:dir/>
          <dgm:resizeHandles val="exact"/>
        </dgm:presLayoutVars>
      </dgm:prSet>
      <dgm:spPr/>
    </dgm:pt>
    <dgm:pt modelId="{AF42B334-82FB-4AA4-B80C-37D3AE4E29E0}" type="pres">
      <dgm:prSet presAssocID="{93F28F92-59E0-4DB0-B7BC-90D1644C0820}" presName="arrow" presStyleLbl="bgShp" presStyleIdx="0" presStyleCnt="1"/>
      <dgm:spPr/>
    </dgm:pt>
    <dgm:pt modelId="{04934502-C18D-4E9A-8C57-FD290E04208E}" type="pres">
      <dgm:prSet presAssocID="{93F28F92-59E0-4DB0-B7BC-90D1644C0820}" presName="arrowDiagram3" presStyleCnt="0"/>
      <dgm:spPr/>
    </dgm:pt>
    <dgm:pt modelId="{5023528D-F3E1-4764-B412-1238CF1B3AD9}" type="pres">
      <dgm:prSet presAssocID="{73F6B159-529A-4E43-AE80-3A9AF1139984}" presName="bullet3a" presStyleLbl="node1" presStyleIdx="0" presStyleCnt="3">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pt>
    <dgm:pt modelId="{4E88739C-7A1A-4908-A25C-CCFECDEFC45D}" type="pres">
      <dgm:prSet presAssocID="{73F6B159-529A-4E43-AE80-3A9AF1139984}" presName="textBox3a" presStyleLbl="revTx" presStyleIdx="0" presStyleCnt="3">
        <dgm:presLayoutVars>
          <dgm:bulletEnabled val="1"/>
        </dgm:presLayoutVars>
      </dgm:prSet>
      <dgm:spPr/>
    </dgm:pt>
    <dgm:pt modelId="{77D2F37F-C73F-449B-931D-89B5994E9933}" type="pres">
      <dgm:prSet presAssocID="{6B674748-0D5B-4F46-8E4D-8D0888BAF506}" presName="bullet3b" presStyleLbl="node1" presStyleIdx="1" presStyleCnt="3">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pt>
    <dgm:pt modelId="{D27A4E50-F73E-472B-BBEF-9751C7DF8079}" type="pres">
      <dgm:prSet presAssocID="{6B674748-0D5B-4F46-8E4D-8D0888BAF506}" presName="textBox3b" presStyleLbl="revTx" presStyleIdx="1" presStyleCnt="3">
        <dgm:presLayoutVars>
          <dgm:bulletEnabled val="1"/>
        </dgm:presLayoutVars>
      </dgm:prSet>
      <dgm:spPr/>
    </dgm:pt>
    <dgm:pt modelId="{32C30C03-AA4C-4154-99A3-781A904365A9}" type="pres">
      <dgm:prSet presAssocID="{2212C54A-64F9-4BDA-A12B-092E250F94DF}" presName="bullet3c" presStyleLbl="node1" presStyleIdx="2" presStyleCnt="3">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pt>
    <dgm:pt modelId="{D7084ED7-374A-4A96-B0DB-402765D08846}" type="pres">
      <dgm:prSet presAssocID="{2212C54A-64F9-4BDA-A12B-092E250F94DF}" presName="textBox3c" presStyleLbl="revTx" presStyleIdx="2" presStyleCnt="3">
        <dgm:presLayoutVars>
          <dgm:bulletEnabled val="1"/>
        </dgm:presLayoutVars>
      </dgm:prSet>
      <dgm:spPr/>
    </dgm:pt>
  </dgm:ptLst>
  <dgm:cxnLst>
    <dgm:cxn modelId="{EFD83718-C868-46CD-9181-44D2CAC985CB}" srcId="{93F28F92-59E0-4DB0-B7BC-90D1644C0820}" destId="{2212C54A-64F9-4BDA-A12B-092E250F94DF}" srcOrd="2" destOrd="0" parTransId="{9F337449-C9EA-4BDB-8A8E-8C2FBE24717B}" sibTransId="{6FB339F0-A583-4157-9305-F44C380FF0F4}"/>
    <dgm:cxn modelId="{FCDB571E-0B22-4685-BD01-B3353F7D73F9}" type="presOf" srcId="{2C81B254-942E-49FE-8DEF-9B51136E98F9}" destId="{4E88739C-7A1A-4908-A25C-CCFECDEFC45D}" srcOrd="0" destOrd="1" presId="urn:microsoft.com/office/officeart/2005/8/layout/arrow2"/>
    <dgm:cxn modelId="{AFE00139-476C-49CA-84EF-8DB6254E4B26}" srcId="{93F28F92-59E0-4DB0-B7BC-90D1644C0820}" destId="{73F6B159-529A-4E43-AE80-3A9AF1139984}" srcOrd="0" destOrd="0" parTransId="{48084D56-7131-40AA-A905-C152332DAA42}" sibTransId="{D913511A-E6C0-430C-A4F3-F24AF201AD16}"/>
    <dgm:cxn modelId="{68C4D146-40A9-4FCF-8F0B-6BCBC36CB4C6}" srcId="{2212C54A-64F9-4BDA-A12B-092E250F94DF}" destId="{428947CB-4562-4F84-A322-1D9030B464F7}" srcOrd="0" destOrd="0" parTransId="{DF6C8C34-2DD5-4A01-8445-60CEA669CAAE}" sibTransId="{18CA55E6-C90E-4732-87CC-5CA08DE66224}"/>
    <dgm:cxn modelId="{C8BE436E-EEA2-44D7-B5D7-15D3762315D2}" type="presOf" srcId="{93F28F92-59E0-4DB0-B7BC-90D1644C0820}" destId="{C5133C2D-6D24-46C6-978A-D43D6CDA5BFB}" srcOrd="0" destOrd="0" presId="urn:microsoft.com/office/officeart/2005/8/layout/arrow2"/>
    <dgm:cxn modelId="{0823C051-D2A5-423E-B283-315A305FFF02}" type="presOf" srcId="{73F6B159-529A-4E43-AE80-3A9AF1139984}" destId="{4E88739C-7A1A-4908-A25C-CCFECDEFC45D}" srcOrd="0" destOrd="0" presId="urn:microsoft.com/office/officeart/2005/8/layout/arrow2"/>
    <dgm:cxn modelId="{5CD3777F-CBCC-422E-B241-A2052D4EBB59}" type="presOf" srcId="{6B674748-0D5B-4F46-8E4D-8D0888BAF506}" destId="{D27A4E50-F73E-472B-BBEF-9751C7DF8079}" srcOrd="0" destOrd="0" presId="urn:microsoft.com/office/officeart/2005/8/layout/arrow2"/>
    <dgm:cxn modelId="{C2D00D8E-3C6E-4E64-B860-0C180A5D1DE6}" srcId="{73F6B159-529A-4E43-AE80-3A9AF1139984}" destId="{2C81B254-942E-49FE-8DEF-9B51136E98F9}" srcOrd="0" destOrd="0" parTransId="{672BD03C-D0BD-48EB-B481-2D870AFC69BD}" sibTransId="{794BDB2D-6D47-49E8-B71F-DC9FC199FE53}"/>
    <dgm:cxn modelId="{93F72F98-CC62-4D55-AE88-8F11996068E2}" type="presOf" srcId="{428947CB-4562-4F84-A322-1D9030B464F7}" destId="{D7084ED7-374A-4A96-B0DB-402765D08846}" srcOrd="0" destOrd="1" presId="urn:microsoft.com/office/officeart/2005/8/layout/arrow2"/>
    <dgm:cxn modelId="{0BED92BE-16EF-47F2-BF6D-623EBB9FF403}" type="presOf" srcId="{2212C54A-64F9-4BDA-A12B-092E250F94DF}" destId="{D7084ED7-374A-4A96-B0DB-402765D08846}" srcOrd="0" destOrd="0" presId="urn:microsoft.com/office/officeart/2005/8/layout/arrow2"/>
    <dgm:cxn modelId="{C0A001D4-C47F-436F-9B08-162FA83D5EBC}" srcId="{6B674748-0D5B-4F46-8E4D-8D0888BAF506}" destId="{6566454B-5032-4A17-98A1-9BB3BBD1C17E}" srcOrd="0" destOrd="0" parTransId="{66DFF648-4780-4A3A-89DD-52623F3B781A}" sibTransId="{A36B84EE-DC0C-43A2-8E05-2E5B92209676}"/>
    <dgm:cxn modelId="{2CDDE7D7-348F-4C3B-96F3-0E3206896B9C}" srcId="{93F28F92-59E0-4DB0-B7BC-90D1644C0820}" destId="{6B674748-0D5B-4F46-8E4D-8D0888BAF506}" srcOrd="1" destOrd="0" parTransId="{F8F0C059-EFD9-43ED-9786-A3DD6FB51B7A}" sibTransId="{E07AA727-2E59-401D-9615-0BB173FDE2D3}"/>
    <dgm:cxn modelId="{DD5350F3-85C7-4A34-9633-C8B8B19E345E}" type="presOf" srcId="{6566454B-5032-4A17-98A1-9BB3BBD1C17E}" destId="{D27A4E50-F73E-472B-BBEF-9751C7DF8079}" srcOrd="0" destOrd="1" presId="urn:microsoft.com/office/officeart/2005/8/layout/arrow2"/>
    <dgm:cxn modelId="{CADD1AFB-0695-4E8F-ACF1-D6A9CC7F4982}" type="presParOf" srcId="{C5133C2D-6D24-46C6-978A-D43D6CDA5BFB}" destId="{AF42B334-82FB-4AA4-B80C-37D3AE4E29E0}" srcOrd="0" destOrd="0" presId="urn:microsoft.com/office/officeart/2005/8/layout/arrow2"/>
    <dgm:cxn modelId="{EAE5D8BC-3287-4BED-AB45-8960E92949D5}" type="presParOf" srcId="{C5133C2D-6D24-46C6-978A-D43D6CDA5BFB}" destId="{04934502-C18D-4E9A-8C57-FD290E04208E}" srcOrd="1" destOrd="0" presId="urn:microsoft.com/office/officeart/2005/8/layout/arrow2"/>
    <dgm:cxn modelId="{DC1864A2-185D-4776-A0E1-E9F9F67C14DE}" type="presParOf" srcId="{04934502-C18D-4E9A-8C57-FD290E04208E}" destId="{5023528D-F3E1-4764-B412-1238CF1B3AD9}" srcOrd="0" destOrd="0" presId="urn:microsoft.com/office/officeart/2005/8/layout/arrow2"/>
    <dgm:cxn modelId="{75DB1645-B04F-4389-91C0-0A5B9E037BE8}" type="presParOf" srcId="{04934502-C18D-4E9A-8C57-FD290E04208E}" destId="{4E88739C-7A1A-4908-A25C-CCFECDEFC45D}" srcOrd="1" destOrd="0" presId="urn:microsoft.com/office/officeart/2005/8/layout/arrow2"/>
    <dgm:cxn modelId="{3DA4473A-3080-40D7-BAC3-9175C998E4DC}" type="presParOf" srcId="{04934502-C18D-4E9A-8C57-FD290E04208E}" destId="{77D2F37F-C73F-449B-931D-89B5994E9933}" srcOrd="2" destOrd="0" presId="urn:microsoft.com/office/officeart/2005/8/layout/arrow2"/>
    <dgm:cxn modelId="{A72F5F62-78DF-4419-BB18-A2334FCBEC6A}" type="presParOf" srcId="{04934502-C18D-4E9A-8C57-FD290E04208E}" destId="{D27A4E50-F73E-472B-BBEF-9751C7DF8079}" srcOrd="3" destOrd="0" presId="urn:microsoft.com/office/officeart/2005/8/layout/arrow2"/>
    <dgm:cxn modelId="{67F12C4A-9E88-4B89-B64E-4F6A89297427}" type="presParOf" srcId="{04934502-C18D-4E9A-8C57-FD290E04208E}" destId="{32C30C03-AA4C-4154-99A3-781A904365A9}" srcOrd="4" destOrd="0" presId="urn:microsoft.com/office/officeart/2005/8/layout/arrow2"/>
    <dgm:cxn modelId="{079EE634-1817-4BD6-80E3-7FAF62BE33A2}" type="presParOf" srcId="{04934502-C18D-4E9A-8C57-FD290E04208E}" destId="{D7084ED7-374A-4A96-B0DB-402765D08846}" srcOrd="5" destOrd="0" presId="urn:microsoft.com/office/officeart/2005/8/layout/arrow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8AA801-3432-46AC-8B57-52AEE5712983}" type="doc">
      <dgm:prSet loTypeId="urn:microsoft.com/office/officeart/2005/8/layout/bList2" loCatId="list" qsTypeId="urn:microsoft.com/office/officeart/2005/8/quickstyle/3d3" qsCatId="3D" csTypeId="urn:microsoft.com/office/officeart/2005/8/colors/colorful1" csCatId="colorful" phldr="1"/>
      <dgm:spPr/>
      <dgm:t>
        <a:bodyPr/>
        <a:lstStyle/>
        <a:p>
          <a:endParaRPr lang="fr-FR"/>
        </a:p>
      </dgm:t>
    </dgm:pt>
    <dgm:pt modelId="{2FABB624-E893-4488-BFF4-3CE473404EF8}">
      <dgm:prSet phldrT="[Text]"/>
      <dgm:spPr/>
      <dgm:t>
        <a:bodyPr/>
        <a:lstStyle/>
        <a:p>
          <a:r>
            <a:rPr lang="en-US" dirty="0"/>
            <a:t>$ 8.19 million for the United States</a:t>
          </a:r>
          <a:endParaRPr lang="fr-FR" dirty="0"/>
        </a:p>
      </dgm:t>
    </dgm:pt>
    <dgm:pt modelId="{DC0CD3DE-AD09-43B2-A0DB-1C8B7C36AF92}" type="parTrans" cxnId="{54F8E393-9341-462B-8FCD-D6860530B69D}">
      <dgm:prSet/>
      <dgm:spPr/>
      <dgm:t>
        <a:bodyPr/>
        <a:lstStyle/>
        <a:p>
          <a:endParaRPr lang="fr-FR"/>
        </a:p>
      </dgm:t>
    </dgm:pt>
    <dgm:pt modelId="{8C801533-A8C5-4C89-B9B9-82A37A6F2749}" type="sibTrans" cxnId="{54F8E393-9341-462B-8FCD-D6860530B69D}">
      <dgm:prSet/>
      <dgm:spPr/>
      <dgm:t>
        <a:bodyPr/>
        <a:lstStyle/>
        <a:p>
          <a:endParaRPr lang="fr-FR"/>
        </a:p>
      </dgm:t>
    </dgm:pt>
    <dgm:pt modelId="{F865D5B1-BF5A-409D-BAF6-63F930772004}">
      <dgm:prSet phldrT="[Text]"/>
      <dgm:spPr/>
      <dgm:t>
        <a:bodyPr/>
        <a:lstStyle/>
        <a:p>
          <a:r>
            <a:rPr lang="fr-FR" dirty="0"/>
            <a:t>3.9 million USD on </a:t>
          </a:r>
          <a:r>
            <a:rPr lang="fr-FR" dirty="0" err="1"/>
            <a:t>average</a:t>
          </a:r>
          <a:endParaRPr lang="fr-FR" dirty="0"/>
        </a:p>
      </dgm:t>
    </dgm:pt>
    <dgm:pt modelId="{6572465A-B35F-42F1-B611-4C912AB46851}" type="parTrans" cxnId="{757A77DB-7F83-448B-B91A-C50E3B051A33}">
      <dgm:prSet/>
      <dgm:spPr/>
      <dgm:t>
        <a:bodyPr/>
        <a:lstStyle/>
        <a:p>
          <a:endParaRPr lang="fr-FR"/>
        </a:p>
      </dgm:t>
    </dgm:pt>
    <dgm:pt modelId="{1626571F-44D0-4AA0-BA81-2FEDB93B34C8}" type="sibTrans" cxnId="{757A77DB-7F83-448B-B91A-C50E3B051A33}">
      <dgm:prSet/>
      <dgm:spPr/>
      <dgm:t>
        <a:bodyPr/>
        <a:lstStyle/>
        <a:p>
          <a:endParaRPr lang="fr-FR"/>
        </a:p>
      </dgm:t>
    </dgm:pt>
    <dgm:pt modelId="{7FFEA448-B63D-4F40-97F8-A2FAF7BAF07E}">
      <dgm:prSet phldrT="[Text]"/>
      <dgm:spPr/>
      <dgm:t>
        <a:bodyPr/>
        <a:lstStyle/>
        <a:p>
          <a:r>
            <a:rPr lang="en-US" b="1" dirty="0"/>
            <a:t>Annual cost 400 billion USD</a:t>
          </a:r>
          <a:endParaRPr lang="fr-FR" b="1" dirty="0"/>
        </a:p>
      </dgm:t>
    </dgm:pt>
    <dgm:pt modelId="{F4D11768-8D9D-4732-A4D3-49C4B358FAE5}" type="parTrans" cxnId="{6E684BD3-799A-48F2-A129-9B02DBCBED04}">
      <dgm:prSet/>
      <dgm:spPr/>
      <dgm:t>
        <a:bodyPr/>
        <a:lstStyle/>
        <a:p>
          <a:endParaRPr lang="fr-FR"/>
        </a:p>
      </dgm:t>
    </dgm:pt>
    <dgm:pt modelId="{4210908E-FB37-4D79-B422-FE238756BDDB}" type="sibTrans" cxnId="{6E684BD3-799A-48F2-A129-9B02DBCBED04}">
      <dgm:prSet/>
      <dgm:spPr/>
      <dgm:t>
        <a:bodyPr/>
        <a:lstStyle/>
        <a:p>
          <a:endParaRPr lang="fr-FR"/>
        </a:p>
      </dgm:t>
    </dgm:pt>
    <dgm:pt modelId="{D28507C5-78D1-48A4-B79D-54C9591F4465}">
      <dgm:prSet phldrT="[Text]">
        <dgm:style>
          <a:lnRef idx="0">
            <a:scrgbClr r="0" g="0" b="0"/>
          </a:lnRef>
          <a:fillRef idx="0">
            <a:scrgbClr r="0" g="0" b="0"/>
          </a:fillRef>
          <a:effectRef idx="0">
            <a:scrgbClr r="0" g="0" b="0"/>
          </a:effectRef>
          <a:fontRef idx="minor">
            <a:schemeClr val="dk1"/>
          </a:fontRef>
        </dgm:style>
      </dgm:prSet>
      <dgm:spPr>
        <a:noFill/>
        <a:ln>
          <a:noFill/>
        </a:ln>
      </dgm:spPr>
      <dgm:t>
        <a:bodyPr/>
        <a:lstStyle/>
        <a:p>
          <a:endParaRPr lang="fr-FR" dirty="0"/>
        </a:p>
      </dgm:t>
    </dgm:pt>
    <dgm:pt modelId="{241C0A0E-C3F7-499C-A1FD-9A1B4ED68DE8}" type="parTrans" cxnId="{F811F29F-CC7A-4E71-979A-D35B4A1629BF}">
      <dgm:prSet/>
      <dgm:spPr/>
      <dgm:t>
        <a:bodyPr/>
        <a:lstStyle/>
        <a:p>
          <a:endParaRPr lang="fr-FR"/>
        </a:p>
      </dgm:t>
    </dgm:pt>
    <dgm:pt modelId="{7A879A3B-8015-43DE-91EE-9EC6812C4A26}" type="sibTrans" cxnId="{F811F29F-CC7A-4E71-979A-D35B4A1629BF}">
      <dgm:prSet/>
      <dgm:spPr/>
      <dgm:t>
        <a:bodyPr/>
        <a:lstStyle/>
        <a:p>
          <a:endParaRPr lang="fr-FR"/>
        </a:p>
      </dgm:t>
    </dgm:pt>
    <dgm:pt modelId="{D6CF257C-32E1-4510-BA12-2C64C1907E0D}" type="pres">
      <dgm:prSet presAssocID="{DA8AA801-3432-46AC-8B57-52AEE5712983}" presName="diagram" presStyleCnt="0">
        <dgm:presLayoutVars>
          <dgm:dir/>
          <dgm:animLvl val="lvl"/>
          <dgm:resizeHandles val="exact"/>
        </dgm:presLayoutVars>
      </dgm:prSet>
      <dgm:spPr/>
    </dgm:pt>
    <dgm:pt modelId="{334654F8-02BE-42D1-B9F0-03ABC98ED50C}" type="pres">
      <dgm:prSet presAssocID="{2FABB624-E893-4488-BFF4-3CE473404EF8}" presName="compNode" presStyleCnt="0"/>
      <dgm:spPr/>
    </dgm:pt>
    <dgm:pt modelId="{BFC88F2B-6D4A-413D-84F0-D3F4FE55DFC5}" type="pres">
      <dgm:prSet presAssocID="{2FABB624-E893-4488-BFF4-3CE473404EF8}" presName="childRect" presStyleLbl="bgAcc1" presStyleIdx="0" presStyleCnt="3">
        <dgm:presLayoutVars>
          <dgm:bulletEnabled val="1"/>
        </dgm:presLayoutVars>
      </dgm:prSet>
      <dgm:spPr/>
    </dgm:pt>
    <dgm:pt modelId="{D5564C96-5ECB-4534-90B1-71C1AE721CD7}" type="pres">
      <dgm:prSet presAssocID="{2FABB624-E893-4488-BFF4-3CE473404EF8}" presName="parentText" presStyleLbl="node1" presStyleIdx="0" presStyleCnt="0">
        <dgm:presLayoutVars>
          <dgm:chMax val="0"/>
          <dgm:bulletEnabled val="1"/>
        </dgm:presLayoutVars>
      </dgm:prSet>
      <dgm:spPr/>
    </dgm:pt>
    <dgm:pt modelId="{84AF60C8-72D6-4CE1-8D72-ABD77AFD67E6}" type="pres">
      <dgm:prSet presAssocID="{2FABB624-E893-4488-BFF4-3CE473404EF8}" presName="parentRect" presStyleLbl="alignNode1" presStyleIdx="0" presStyleCnt="3"/>
      <dgm:spPr/>
    </dgm:pt>
    <dgm:pt modelId="{D052FA09-069B-4A7D-B515-4FDA1580CB0B}" type="pres">
      <dgm:prSet presAssocID="{2FABB624-E893-4488-BFF4-3CE473404EF8}" presName="adorn" presStyleLbl="fgAccFollowNode1" presStyleIdx="0" presStyleCnt="3"/>
      <dgm:spPr>
        <a:blipFill>
          <a:blip xmlns:r="http://schemas.openxmlformats.org/officeDocument/2006/relationships" r:embed="rId1">
            <a:duotone>
              <a:schemeClr val="accent6">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dgm:spPr>
    </dgm:pt>
    <dgm:pt modelId="{23389967-C173-4020-BAD0-DB29924B2DE0}" type="pres">
      <dgm:prSet presAssocID="{8C801533-A8C5-4C89-B9B9-82A37A6F2749}" presName="sibTrans" presStyleLbl="sibTrans2D1" presStyleIdx="0" presStyleCnt="0"/>
      <dgm:spPr/>
    </dgm:pt>
    <dgm:pt modelId="{07AA97F9-699F-4C02-A2BD-F6E96308B04F}" type="pres">
      <dgm:prSet presAssocID="{F865D5B1-BF5A-409D-BAF6-63F930772004}" presName="compNode" presStyleCnt="0"/>
      <dgm:spPr/>
    </dgm:pt>
    <dgm:pt modelId="{A81E58F3-E7E3-41B9-A223-3E4C1430C7D4}" type="pres">
      <dgm:prSet presAssocID="{F865D5B1-BF5A-409D-BAF6-63F930772004}" presName="childRect" presStyleLbl="bgAcc1" presStyleIdx="1" presStyleCnt="3">
        <dgm:presLayoutVars>
          <dgm:bulletEnabled val="1"/>
        </dgm:presLayoutVars>
        <dgm:style>
          <a:lnRef idx="0">
            <a:scrgbClr r="0" g="0" b="0"/>
          </a:lnRef>
          <a:fillRef idx="0">
            <a:scrgbClr r="0" g="0" b="0"/>
          </a:fillRef>
          <a:effectRef idx="0">
            <a:scrgbClr r="0" g="0" b="0"/>
          </a:effectRef>
          <a:fontRef idx="minor">
            <a:schemeClr val="dk1"/>
          </a:fontRef>
        </dgm:style>
      </dgm:prSet>
      <dgm:spPr>
        <a:noFill/>
        <a:ln>
          <a:noFill/>
        </a:ln>
      </dgm:spPr>
    </dgm:pt>
    <dgm:pt modelId="{0BFC2785-0C3C-4AD7-947F-CD2830F17B32}" type="pres">
      <dgm:prSet presAssocID="{F865D5B1-BF5A-409D-BAF6-63F930772004}" presName="parentText" presStyleLbl="node1" presStyleIdx="0" presStyleCnt="0">
        <dgm:presLayoutVars>
          <dgm:chMax val="0"/>
          <dgm:bulletEnabled val="1"/>
        </dgm:presLayoutVars>
      </dgm:prSet>
      <dgm:spPr/>
    </dgm:pt>
    <dgm:pt modelId="{9B6DA7B0-8536-4544-9B99-87E7D8321D7E}" type="pres">
      <dgm:prSet presAssocID="{F865D5B1-BF5A-409D-BAF6-63F930772004}" presName="parentRect" presStyleLbl="alignNode1" presStyleIdx="1" presStyleCnt="3"/>
      <dgm:spPr/>
    </dgm:pt>
    <dgm:pt modelId="{133994A0-CF90-46E7-BE5C-7D14C725A944}" type="pres">
      <dgm:prSet presAssocID="{F865D5B1-BF5A-409D-BAF6-63F930772004}" presName="adorn" presStyleLbl="fgAccFollowNode1" presStyleIdx="1" presStyleCnt="3"/>
      <dgm:spPr>
        <a:blipFill>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dgm:spPr>
    </dgm:pt>
    <dgm:pt modelId="{9DA94447-D7F2-4A97-A5DD-EB7D43A38FAA}" type="pres">
      <dgm:prSet presAssocID="{1626571F-44D0-4AA0-BA81-2FEDB93B34C8}" presName="sibTrans" presStyleLbl="sibTrans2D1" presStyleIdx="0" presStyleCnt="0"/>
      <dgm:spPr/>
    </dgm:pt>
    <dgm:pt modelId="{916C11FA-964E-42EC-B05C-450B81601404}" type="pres">
      <dgm:prSet presAssocID="{7FFEA448-B63D-4F40-97F8-A2FAF7BAF07E}" presName="compNode" presStyleCnt="0"/>
      <dgm:spPr/>
    </dgm:pt>
    <dgm:pt modelId="{08C0A3CB-CFE9-4280-9803-162626B0A9E9}" type="pres">
      <dgm:prSet presAssocID="{7FFEA448-B63D-4F40-97F8-A2FAF7BAF07E}" presName="childRect" presStyleLbl="bgAcc1" presStyleIdx="2" presStyleCnt="3">
        <dgm:presLayoutVars>
          <dgm:bulletEnabled val="1"/>
        </dgm:presLayoutVars>
        <dgm:style>
          <a:lnRef idx="0">
            <a:scrgbClr r="0" g="0" b="0"/>
          </a:lnRef>
          <a:fillRef idx="0">
            <a:scrgbClr r="0" g="0" b="0"/>
          </a:fillRef>
          <a:effectRef idx="0">
            <a:scrgbClr r="0" g="0" b="0"/>
          </a:effectRef>
          <a:fontRef idx="minor">
            <a:schemeClr val="dk1"/>
          </a:fontRef>
        </dgm:style>
      </dgm:prSet>
      <dgm:spPr>
        <a:noFill/>
        <a:ln>
          <a:noFill/>
        </a:ln>
      </dgm:spPr>
    </dgm:pt>
    <dgm:pt modelId="{D53D8BB2-5156-4520-B6A6-679ADCC19420}" type="pres">
      <dgm:prSet presAssocID="{7FFEA448-B63D-4F40-97F8-A2FAF7BAF07E}" presName="parentText" presStyleLbl="node1" presStyleIdx="0" presStyleCnt="0">
        <dgm:presLayoutVars>
          <dgm:chMax val="0"/>
          <dgm:bulletEnabled val="1"/>
        </dgm:presLayoutVars>
      </dgm:prSet>
      <dgm:spPr/>
    </dgm:pt>
    <dgm:pt modelId="{E2AED4DF-6C58-483E-B1D7-89A681698EFB}" type="pres">
      <dgm:prSet presAssocID="{7FFEA448-B63D-4F40-97F8-A2FAF7BAF07E}" presName="parentRect" presStyleLbl="alignNode1" presStyleIdx="2" presStyleCnt="3"/>
      <dgm:spPr/>
    </dgm:pt>
    <dgm:pt modelId="{950D22C6-4436-44BF-B528-D15DCDC01889}" type="pres">
      <dgm:prSet presAssocID="{7FFEA448-B63D-4F40-97F8-A2FAF7BAF07E}" presName="adorn" presStyleLbl="fgAccFollowNode1" presStyleIdx="2" presStyleCnt="3"/>
      <dgm:spPr>
        <a:blipFill>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dgm:spPr>
    </dgm:pt>
  </dgm:ptLst>
  <dgm:cxnLst>
    <dgm:cxn modelId="{8D33B905-363C-48DC-890E-D7E5F3C8DED6}" type="presOf" srcId="{2FABB624-E893-4488-BFF4-3CE473404EF8}" destId="{D5564C96-5ECB-4534-90B1-71C1AE721CD7}" srcOrd="0" destOrd="0" presId="urn:microsoft.com/office/officeart/2005/8/layout/bList2"/>
    <dgm:cxn modelId="{05CE3B53-47D3-40C9-B752-F58A0DBA33F9}" type="presOf" srcId="{8C801533-A8C5-4C89-B9B9-82A37A6F2749}" destId="{23389967-C173-4020-BAD0-DB29924B2DE0}" srcOrd="0" destOrd="0" presId="urn:microsoft.com/office/officeart/2005/8/layout/bList2"/>
    <dgm:cxn modelId="{95D3DE59-868B-4ACF-BBA9-92B9A79A1AD8}" type="presOf" srcId="{DA8AA801-3432-46AC-8B57-52AEE5712983}" destId="{D6CF257C-32E1-4510-BA12-2C64C1907E0D}" srcOrd="0" destOrd="0" presId="urn:microsoft.com/office/officeart/2005/8/layout/bList2"/>
    <dgm:cxn modelId="{39CD338B-F68D-4715-B0DA-38688F173DE0}" type="presOf" srcId="{7FFEA448-B63D-4F40-97F8-A2FAF7BAF07E}" destId="{E2AED4DF-6C58-483E-B1D7-89A681698EFB}" srcOrd="1" destOrd="0" presId="urn:microsoft.com/office/officeart/2005/8/layout/bList2"/>
    <dgm:cxn modelId="{54F8E393-9341-462B-8FCD-D6860530B69D}" srcId="{DA8AA801-3432-46AC-8B57-52AEE5712983}" destId="{2FABB624-E893-4488-BFF4-3CE473404EF8}" srcOrd="0" destOrd="0" parTransId="{DC0CD3DE-AD09-43B2-A0DB-1C8B7C36AF92}" sibTransId="{8C801533-A8C5-4C89-B9B9-82A37A6F2749}"/>
    <dgm:cxn modelId="{9988BC94-2FCA-4C08-8600-4A08BDB59A41}" type="presOf" srcId="{7FFEA448-B63D-4F40-97F8-A2FAF7BAF07E}" destId="{D53D8BB2-5156-4520-B6A6-679ADCC19420}" srcOrd="0" destOrd="0" presId="urn:microsoft.com/office/officeart/2005/8/layout/bList2"/>
    <dgm:cxn modelId="{F811F29F-CC7A-4E71-979A-D35B4A1629BF}" srcId="{2FABB624-E893-4488-BFF4-3CE473404EF8}" destId="{D28507C5-78D1-48A4-B79D-54C9591F4465}" srcOrd="0" destOrd="0" parTransId="{241C0A0E-C3F7-499C-A1FD-9A1B4ED68DE8}" sibTransId="{7A879A3B-8015-43DE-91EE-9EC6812C4A26}"/>
    <dgm:cxn modelId="{792580A9-B7C4-498E-B521-D78B2F9A6DC1}" type="presOf" srcId="{F865D5B1-BF5A-409D-BAF6-63F930772004}" destId="{9B6DA7B0-8536-4544-9B99-87E7D8321D7E}" srcOrd="1" destOrd="0" presId="urn:microsoft.com/office/officeart/2005/8/layout/bList2"/>
    <dgm:cxn modelId="{5A3AC5C5-DE7B-4D0B-9FD7-4F7534B180AF}" type="presOf" srcId="{F865D5B1-BF5A-409D-BAF6-63F930772004}" destId="{0BFC2785-0C3C-4AD7-947F-CD2830F17B32}" srcOrd="0" destOrd="0" presId="urn:microsoft.com/office/officeart/2005/8/layout/bList2"/>
    <dgm:cxn modelId="{BAD0EBD1-CA42-4AE4-8DDE-DD4AD01512DA}" type="presOf" srcId="{2FABB624-E893-4488-BFF4-3CE473404EF8}" destId="{84AF60C8-72D6-4CE1-8D72-ABD77AFD67E6}" srcOrd="1" destOrd="0" presId="urn:microsoft.com/office/officeart/2005/8/layout/bList2"/>
    <dgm:cxn modelId="{6E684BD3-799A-48F2-A129-9B02DBCBED04}" srcId="{DA8AA801-3432-46AC-8B57-52AEE5712983}" destId="{7FFEA448-B63D-4F40-97F8-A2FAF7BAF07E}" srcOrd="2" destOrd="0" parTransId="{F4D11768-8D9D-4732-A4D3-49C4B358FAE5}" sibTransId="{4210908E-FB37-4D79-B422-FE238756BDDB}"/>
    <dgm:cxn modelId="{81F0F1D8-0021-4BB2-8274-1A42E83961B3}" type="presOf" srcId="{1626571F-44D0-4AA0-BA81-2FEDB93B34C8}" destId="{9DA94447-D7F2-4A97-A5DD-EB7D43A38FAA}" srcOrd="0" destOrd="0" presId="urn:microsoft.com/office/officeart/2005/8/layout/bList2"/>
    <dgm:cxn modelId="{757A77DB-7F83-448B-B91A-C50E3B051A33}" srcId="{DA8AA801-3432-46AC-8B57-52AEE5712983}" destId="{F865D5B1-BF5A-409D-BAF6-63F930772004}" srcOrd="1" destOrd="0" parTransId="{6572465A-B35F-42F1-B611-4C912AB46851}" sibTransId="{1626571F-44D0-4AA0-BA81-2FEDB93B34C8}"/>
    <dgm:cxn modelId="{28E195E7-0917-405B-9CAC-E035564603E9}" type="presOf" srcId="{D28507C5-78D1-48A4-B79D-54C9591F4465}" destId="{BFC88F2B-6D4A-413D-84F0-D3F4FE55DFC5}" srcOrd="0" destOrd="0" presId="urn:microsoft.com/office/officeart/2005/8/layout/bList2"/>
    <dgm:cxn modelId="{C991EF57-24B5-45D9-ACF3-1314298520D1}" type="presParOf" srcId="{D6CF257C-32E1-4510-BA12-2C64C1907E0D}" destId="{334654F8-02BE-42D1-B9F0-03ABC98ED50C}" srcOrd="0" destOrd="0" presId="urn:microsoft.com/office/officeart/2005/8/layout/bList2"/>
    <dgm:cxn modelId="{3148EAEE-1D8B-4653-8E02-4C29CD0D2AD3}" type="presParOf" srcId="{334654F8-02BE-42D1-B9F0-03ABC98ED50C}" destId="{BFC88F2B-6D4A-413D-84F0-D3F4FE55DFC5}" srcOrd="0" destOrd="0" presId="urn:microsoft.com/office/officeart/2005/8/layout/bList2"/>
    <dgm:cxn modelId="{97007CBE-E7D2-4277-8AAA-4EF8776364D8}" type="presParOf" srcId="{334654F8-02BE-42D1-B9F0-03ABC98ED50C}" destId="{D5564C96-5ECB-4534-90B1-71C1AE721CD7}" srcOrd="1" destOrd="0" presId="urn:microsoft.com/office/officeart/2005/8/layout/bList2"/>
    <dgm:cxn modelId="{D9824109-60AB-4DAD-B7B6-9795BB3A6B1F}" type="presParOf" srcId="{334654F8-02BE-42D1-B9F0-03ABC98ED50C}" destId="{84AF60C8-72D6-4CE1-8D72-ABD77AFD67E6}" srcOrd="2" destOrd="0" presId="urn:microsoft.com/office/officeart/2005/8/layout/bList2"/>
    <dgm:cxn modelId="{FCC1426C-4152-407E-A6D0-049ADAE767C3}" type="presParOf" srcId="{334654F8-02BE-42D1-B9F0-03ABC98ED50C}" destId="{D052FA09-069B-4A7D-B515-4FDA1580CB0B}" srcOrd="3" destOrd="0" presId="urn:microsoft.com/office/officeart/2005/8/layout/bList2"/>
    <dgm:cxn modelId="{F550B0A5-079D-4F46-AB8F-217ABEB2D3DB}" type="presParOf" srcId="{D6CF257C-32E1-4510-BA12-2C64C1907E0D}" destId="{23389967-C173-4020-BAD0-DB29924B2DE0}" srcOrd="1" destOrd="0" presId="urn:microsoft.com/office/officeart/2005/8/layout/bList2"/>
    <dgm:cxn modelId="{F09E3FD3-16C0-441F-BFA6-4FFCDBC1567E}" type="presParOf" srcId="{D6CF257C-32E1-4510-BA12-2C64C1907E0D}" destId="{07AA97F9-699F-4C02-A2BD-F6E96308B04F}" srcOrd="2" destOrd="0" presId="urn:microsoft.com/office/officeart/2005/8/layout/bList2"/>
    <dgm:cxn modelId="{A004374E-7A13-4FB1-812C-AC26A8557B06}" type="presParOf" srcId="{07AA97F9-699F-4C02-A2BD-F6E96308B04F}" destId="{A81E58F3-E7E3-41B9-A223-3E4C1430C7D4}" srcOrd="0" destOrd="0" presId="urn:microsoft.com/office/officeart/2005/8/layout/bList2"/>
    <dgm:cxn modelId="{F5C9D858-7B36-4078-9195-40D0E0B18EE4}" type="presParOf" srcId="{07AA97F9-699F-4C02-A2BD-F6E96308B04F}" destId="{0BFC2785-0C3C-4AD7-947F-CD2830F17B32}" srcOrd="1" destOrd="0" presId="urn:microsoft.com/office/officeart/2005/8/layout/bList2"/>
    <dgm:cxn modelId="{03524C0B-6692-4FFA-B904-1762297112E6}" type="presParOf" srcId="{07AA97F9-699F-4C02-A2BD-F6E96308B04F}" destId="{9B6DA7B0-8536-4544-9B99-87E7D8321D7E}" srcOrd="2" destOrd="0" presId="urn:microsoft.com/office/officeart/2005/8/layout/bList2"/>
    <dgm:cxn modelId="{EBF6142A-6E9D-4E4B-B452-AEEF99D5C261}" type="presParOf" srcId="{07AA97F9-699F-4C02-A2BD-F6E96308B04F}" destId="{133994A0-CF90-46E7-BE5C-7D14C725A944}" srcOrd="3" destOrd="0" presId="urn:microsoft.com/office/officeart/2005/8/layout/bList2"/>
    <dgm:cxn modelId="{D62EF67D-9260-4B66-A258-E841B7745B7A}" type="presParOf" srcId="{D6CF257C-32E1-4510-BA12-2C64C1907E0D}" destId="{9DA94447-D7F2-4A97-A5DD-EB7D43A38FAA}" srcOrd="3" destOrd="0" presId="urn:microsoft.com/office/officeart/2005/8/layout/bList2"/>
    <dgm:cxn modelId="{D10B291D-04D5-4201-AE1F-D4C067549095}" type="presParOf" srcId="{D6CF257C-32E1-4510-BA12-2C64C1907E0D}" destId="{916C11FA-964E-42EC-B05C-450B81601404}" srcOrd="4" destOrd="0" presId="urn:microsoft.com/office/officeart/2005/8/layout/bList2"/>
    <dgm:cxn modelId="{B305B32A-EB01-4090-AF80-E121FFCA5F15}" type="presParOf" srcId="{916C11FA-964E-42EC-B05C-450B81601404}" destId="{08C0A3CB-CFE9-4280-9803-162626B0A9E9}" srcOrd="0" destOrd="0" presId="urn:microsoft.com/office/officeart/2005/8/layout/bList2"/>
    <dgm:cxn modelId="{B835CC48-8FF8-4C96-9498-2525F8EDB355}" type="presParOf" srcId="{916C11FA-964E-42EC-B05C-450B81601404}" destId="{D53D8BB2-5156-4520-B6A6-679ADCC19420}" srcOrd="1" destOrd="0" presId="urn:microsoft.com/office/officeart/2005/8/layout/bList2"/>
    <dgm:cxn modelId="{E7DC97B2-4F45-4E58-B888-B40FCD7EE080}" type="presParOf" srcId="{916C11FA-964E-42EC-B05C-450B81601404}" destId="{E2AED4DF-6C58-483E-B1D7-89A681698EFB}" srcOrd="2" destOrd="0" presId="urn:microsoft.com/office/officeart/2005/8/layout/bList2"/>
    <dgm:cxn modelId="{369C1A60-23C7-48B5-9E2D-E4160DD7F59E}" type="presParOf" srcId="{916C11FA-964E-42EC-B05C-450B81601404}" destId="{950D22C6-4436-44BF-B528-D15DCDC01889}"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r>
            <a:rPr lang="fr-FR" dirty="0">
              <a:solidFill>
                <a:schemeClr val="bg1"/>
              </a:solidFill>
            </a:rPr>
            <a:t>Background</a:t>
          </a:r>
          <a:endParaRPr lang="en-US" dirty="0">
            <a:solidFill>
              <a:schemeClr val="bg1"/>
            </a:solidFill>
          </a:endParaRP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419DF63C-9792-4EF5-9125-1EEF4D07C33F}">
      <dgm:prSet/>
      <dgm:spPr/>
      <dgm:t>
        <a:bodyPr/>
        <a:lstStyle/>
        <a:p>
          <a:r>
            <a:rPr lang="en-US" dirty="0">
              <a:solidFill>
                <a:schemeClr val="bg1"/>
              </a:solidFill>
            </a:rPr>
            <a:t>Machine learning tasks in cybersecurity</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r>
            <a:rPr lang="en-US" dirty="0">
              <a:solidFill>
                <a:schemeClr val="bg1"/>
              </a:solidFill>
            </a:rPr>
            <a:t>A Multilayered Framework for Intelligent Cyber ​​Security Services</a:t>
          </a: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F4A56385-3827-49D1-B533-953BA75136B7}">
      <dgm:prSet/>
      <dgm:spPr/>
      <dgm:t>
        <a:bodyPr/>
        <a:lstStyle/>
        <a:p>
          <a:r>
            <a:rPr lang="fr-FR" dirty="0">
              <a:solidFill>
                <a:schemeClr val="bg1"/>
              </a:solidFill>
            </a:rPr>
            <a:t> Conclusion</a:t>
          </a:r>
          <a:endParaRPr lang="en-US" dirty="0">
            <a:solidFill>
              <a:schemeClr val="bg1"/>
            </a:solidFill>
          </a:endParaRPr>
        </a:p>
      </dgm:t>
    </dgm:pt>
    <dgm:pt modelId="{5C6E35C5-B6D6-42D4-9FF2-63E3FEC1E45F}" type="parTrans" cxnId="{D572C096-14C8-487B-ABCD-6354192B80BA}">
      <dgm:prSet/>
      <dgm:spPr/>
      <dgm:t>
        <a:bodyPr/>
        <a:lstStyle/>
        <a:p>
          <a:endParaRPr lang="en-US"/>
        </a:p>
      </dgm:t>
    </dgm:pt>
    <dgm:pt modelId="{E866DA3A-B427-429E-A892-4812B432ED79}" type="sibTrans" cxnId="{D572C096-14C8-487B-ABCD-6354192B80BA}">
      <dgm:prSet/>
      <dgm:spPr/>
      <dgm:t>
        <a:bodyPr/>
        <a:lstStyle/>
        <a:p>
          <a:endParaRPr lang="en-US"/>
        </a:p>
      </dgm:t>
    </dgm:pt>
    <dgm:pt modelId="{2B87ECDB-C552-42F6-9B52-6548A18B206B}">
      <dgm:prSet/>
      <dgm:spPr/>
      <dgm:t>
        <a:bodyPr/>
        <a:lstStyle/>
        <a:p>
          <a:r>
            <a:rPr lang="fr-FR" dirty="0">
              <a:solidFill>
                <a:schemeClr val="bg1"/>
              </a:solidFill>
            </a:rPr>
            <a:t> Cyber ​​Security Data Science</a:t>
          </a:r>
          <a:endParaRPr lang="en-US" dirty="0">
            <a:solidFill>
              <a:schemeClr val="bg1"/>
            </a:solidFill>
          </a:endParaRPr>
        </a:p>
      </dgm:t>
    </dgm:pt>
    <dgm:pt modelId="{80EFB54F-1AC8-40D9-981D-4C85160A5799}" type="sibTrans" cxnId="{91AFA996-5E3B-401C-B400-E70DBD4A4AB6}">
      <dgm:prSet/>
      <dgm:spPr/>
      <dgm:t>
        <a:bodyPr/>
        <a:lstStyle/>
        <a:p>
          <a:endParaRPr lang="en-US"/>
        </a:p>
      </dgm:t>
    </dgm:pt>
    <dgm:pt modelId="{0DC560D9-C62C-41BA-8D68-CB78933BFF0C}" type="parTrans" cxnId="{91AFA996-5E3B-401C-B400-E70DBD4A4AB6}">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5"/>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pen book"/>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5">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5"/>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lask"/>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5">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5"/>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ackboard"/>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5">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5"/>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oks on shelf"/>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5">
        <dgm:presLayoutVars>
          <dgm:chMax val="0"/>
          <dgm:chPref val="0"/>
        </dgm:presLayoutVars>
      </dgm:prSet>
      <dgm:spPr/>
    </dgm:pt>
    <dgm:pt modelId="{5E25F319-BBA5-4820-B2FC-14F8D56BF078}" type="pres">
      <dgm:prSet presAssocID="{D99C9B80-BA48-46B7-8B67-372E2AFD9E86}" presName="sibTrans" presStyleCnt="0"/>
      <dgm:spPr/>
    </dgm:pt>
    <dgm:pt modelId="{A9DA4473-F7AD-4D05-A89E-4317469C9CAC}" type="pres">
      <dgm:prSet presAssocID="{F4A56385-3827-49D1-B533-953BA75136B7}" presName="compNode" presStyleCnt="0"/>
      <dgm:spPr/>
    </dgm:pt>
    <dgm:pt modelId="{343A76ED-9DD6-4B0A-830E-16ED952B3D06}" type="pres">
      <dgm:prSet presAssocID="{F4A56385-3827-49D1-B533-953BA75136B7}" presName="bgRect" presStyleLbl="bgShp" presStyleIdx="4" presStyleCnt="5"/>
      <dgm: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C21BED67-1F13-4312-815B-B5C34DAA27F9}" type="pres">
      <dgm:prSet presAssocID="{F4A56385-3827-49D1-B533-953BA75136B7}"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Diploma roll"/>
        </a:ext>
      </dgm:extLst>
    </dgm:pt>
    <dgm:pt modelId="{8854FDB6-04FD-4DEB-9AB6-DDB7E532A353}" type="pres">
      <dgm:prSet presAssocID="{F4A56385-3827-49D1-B533-953BA75136B7}" presName="spaceRect" presStyleCnt="0"/>
      <dgm:spPr/>
    </dgm:pt>
    <dgm:pt modelId="{9260EF14-C09B-4543-88B7-7F45704CBA36}" type="pres">
      <dgm:prSet presAssocID="{F4A56385-3827-49D1-B533-953BA75136B7}" presName="parTx" presStyleLbl="revTx" presStyleIdx="4" presStyleCnt="5">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DF18896F-7F42-4500-8AD0-6181E8694E28}" type="presOf" srcId="{F4A56385-3827-49D1-B533-953BA75136B7}" destId="{9260EF14-C09B-4543-88B7-7F45704CBA36}"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D572C096-14C8-487B-ABCD-6354192B80BA}" srcId="{162F69A6-0780-49EA-A6A8-3965C12489B2}" destId="{F4A56385-3827-49D1-B533-953BA75136B7}" srcOrd="4" destOrd="0" parTransId="{5C6E35C5-B6D6-42D4-9FF2-63E3FEC1E45F}" sibTransId="{E866DA3A-B427-429E-A892-4812B432ED7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 modelId="{A54D5403-F787-4964-8489-63C75BE2EFB6}" type="presParOf" srcId="{05261D3E-3CC7-4C85-9E09-D67FC777908C}" destId="{5E25F319-BBA5-4820-B2FC-14F8D56BF078}" srcOrd="7" destOrd="0" presId="urn:microsoft.com/office/officeart/2018/2/layout/IconVerticalSolidList"/>
    <dgm:cxn modelId="{B5AAF852-AE2E-40BE-BC22-1382A2AD5A44}" type="presParOf" srcId="{05261D3E-3CC7-4C85-9E09-D67FC777908C}" destId="{A9DA4473-F7AD-4D05-A89E-4317469C9CAC}" srcOrd="8" destOrd="0" presId="urn:microsoft.com/office/officeart/2018/2/layout/IconVerticalSolidList"/>
    <dgm:cxn modelId="{80161854-1670-4BD7-9912-A0DFE5201001}" type="presParOf" srcId="{A9DA4473-F7AD-4D05-A89E-4317469C9CAC}" destId="{343A76ED-9DD6-4B0A-830E-16ED952B3D06}" srcOrd="0" destOrd="0" presId="urn:microsoft.com/office/officeart/2018/2/layout/IconVerticalSolidList"/>
    <dgm:cxn modelId="{17AEC66B-BBFF-4EF5-B894-6B5A992F362F}" type="presParOf" srcId="{A9DA4473-F7AD-4D05-A89E-4317469C9CAC}" destId="{C21BED67-1F13-4312-815B-B5C34DAA27F9}" srcOrd="1" destOrd="0" presId="urn:microsoft.com/office/officeart/2018/2/layout/IconVerticalSolidList"/>
    <dgm:cxn modelId="{D35FF1B4-6B78-4ECE-976F-17DFD749DB9F}" type="presParOf" srcId="{A9DA4473-F7AD-4D05-A89E-4317469C9CAC}" destId="{8854FDB6-04FD-4DEB-9AB6-DDB7E532A353}" srcOrd="2" destOrd="0" presId="urn:microsoft.com/office/officeart/2018/2/layout/IconVerticalSolidList"/>
    <dgm:cxn modelId="{00C148E5-B634-4CBF-973D-0F5A3C5E09C8}" type="presParOf" srcId="{A9DA4473-F7AD-4D05-A89E-4317469C9CAC}" destId="{9260EF14-C09B-4543-88B7-7F45704CBA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49DF98-867D-48FD-8C6A-11619CC54E26}">
      <dgm:prSet custT="1"/>
      <dgm:spPr>
        <a:solidFill>
          <a:schemeClr val="accent2"/>
        </a:solidFill>
        <a:ln>
          <a:noFill/>
        </a:ln>
      </dgm:spPr>
      <dgm:t>
        <a:bodyPr/>
        <a:lstStyle/>
        <a:p>
          <a:r>
            <a:rPr lang="fr-FR" sz="2800" dirty="0" err="1">
              <a:solidFill>
                <a:schemeClr val="tx1"/>
              </a:solidFill>
            </a:rPr>
            <a:t>Cybersecurity</a:t>
          </a:r>
          <a:endParaRPr lang="en-US" sz="2800" dirty="0">
            <a:solidFill>
              <a:schemeClr val="tx1"/>
            </a:solidFill>
          </a:endParaRPr>
        </a:p>
      </dgm:t>
    </dgm:pt>
    <dgm:pt modelId="{68E16295-5968-427D-8FEC-140904115879}" type="parTrans" cxnId="{1514D9C3-0364-4D35-B599-B493CBB9F80D}">
      <dgm:prSet/>
      <dgm:spPr/>
      <dgm:t>
        <a:bodyPr/>
        <a:lstStyle/>
        <a:p>
          <a:endParaRPr lang="en-US" sz="2800"/>
        </a:p>
      </dgm:t>
    </dgm:pt>
    <dgm:pt modelId="{C8FD5B74-EA17-4780-8EAB-5CC8C9F831ED}" type="sibTrans" cxnId="{1514D9C3-0364-4D35-B599-B493CBB9F80D}">
      <dgm:prSet/>
      <dgm:spPr/>
      <dgm:t>
        <a:bodyPr/>
        <a:lstStyle/>
        <a:p>
          <a:endParaRPr lang="en-US" sz="2800"/>
        </a:p>
      </dgm:t>
    </dgm:pt>
    <dgm:pt modelId="{5395F473-4B00-496B-B453-6451BF799B09}">
      <dgm:prSet custT="1"/>
      <dgm:spPr>
        <a:noFill/>
        <a:ln>
          <a:noFill/>
        </a:ln>
      </dgm:spPr>
      <dgm: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fr-FR" sz="2800" kern="1200" dirty="0" err="1">
              <a:solidFill>
                <a:schemeClr val="bg1"/>
              </a:solidFill>
            </a:rPr>
            <a:t>Confidentiality</a:t>
          </a:r>
          <a:r>
            <a:rPr lang="fr-FR" sz="2800" kern="1200" dirty="0">
              <a:solidFill>
                <a:schemeClr val="bg1"/>
              </a:solidFill>
            </a:rPr>
            <a:t>
</a:t>
          </a:r>
          <a:r>
            <a:rPr lang="fr-FR" sz="2800" kern="1200" dirty="0" err="1">
              <a:solidFill>
                <a:schemeClr val="bg1"/>
              </a:solidFill>
            </a:rPr>
            <a:t>Integrity</a:t>
          </a:r>
          <a:r>
            <a:rPr lang="fr-FR" sz="2800" kern="1200" dirty="0">
              <a:solidFill>
                <a:schemeClr val="bg1"/>
              </a:solidFill>
            </a:rPr>
            <a:t>
The </a:t>
          </a:r>
          <a:r>
            <a:rPr lang="fr-FR" sz="2800" kern="1200" dirty="0" err="1">
              <a:solidFill>
                <a:schemeClr val="bg1"/>
              </a:solidFill>
            </a:rPr>
            <a:t>availability</a:t>
          </a:r>
          <a:endParaRPr lang="en-US" sz="2800" kern="1200" dirty="0">
            <a:solidFill>
              <a:schemeClr val="bg1"/>
            </a:solidFill>
          </a:endParaRPr>
        </a:p>
      </dgm:t>
    </dgm:pt>
    <dgm:pt modelId="{169C7AF9-916F-47C4-A9C3-3ACADEA4D272}" type="sibTrans" cxnId="{5982C12B-3881-4E5F-910B-CA265FD5E102}">
      <dgm:prSet/>
      <dgm:spPr/>
      <dgm:t>
        <a:bodyPr/>
        <a:lstStyle/>
        <a:p>
          <a:endParaRPr lang="en-US" sz="2800"/>
        </a:p>
      </dgm:t>
    </dgm:pt>
    <dgm:pt modelId="{9C1152B7-4D34-4CA0-9DDC-F21FD4AEAD28}" type="parTrans" cxnId="{5982C12B-3881-4E5F-910B-CA265FD5E102}">
      <dgm:prSet/>
      <dgm:spPr/>
      <dgm:t>
        <a:bodyPr/>
        <a:lstStyle/>
        <a:p>
          <a:endParaRPr lang="en-US" sz="280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Y="33480" custLinFactNeighborX="-43052" custLinFactNeighborY="-92547">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7E5AD5C1-2D4D-4711-BE9D-422747013D2B}"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49DF98-867D-48FD-8C6A-11619CC54E26}">
      <dgm:prSet custT="1"/>
      <dgm:spPr>
        <a:solidFill>
          <a:schemeClr val="accent2"/>
        </a:solidFill>
        <a:ln>
          <a:noFill/>
        </a:ln>
      </dgm:spPr>
      <dgm:t>
        <a:bodyPr/>
        <a:lstStyle/>
        <a:p>
          <a:r>
            <a:rPr lang="en-US" sz="2800" dirty="0">
              <a:solidFill>
                <a:schemeClr val="tx1"/>
              </a:solidFill>
            </a:rPr>
            <a:t>Cyber attacks and security risks</a:t>
          </a:r>
        </a:p>
      </dgm:t>
    </dgm:pt>
    <dgm:pt modelId="{68E16295-5968-427D-8FEC-140904115879}" type="parTrans" cxnId="{1514D9C3-0364-4D35-B599-B493CBB9F80D}">
      <dgm:prSet/>
      <dgm:spPr/>
      <dgm:t>
        <a:bodyPr/>
        <a:lstStyle/>
        <a:p>
          <a:endParaRPr lang="en-US" sz="2800"/>
        </a:p>
      </dgm:t>
    </dgm:pt>
    <dgm:pt modelId="{C8FD5B74-EA17-4780-8EAB-5CC8C9F831ED}" type="sibTrans" cxnId="{1514D9C3-0364-4D35-B599-B493CBB9F80D}">
      <dgm:prSet/>
      <dgm:spPr/>
      <dgm:t>
        <a:bodyPr/>
        <a:lstStyle/>
        <a:p>
          <a:endParaRPr lang="en-US" sz="2800"/>
        </a:p>
      </dgm:t>
    </dgm:pt>
    <dgm:pt modelId="{5395F473-4B00-496B-B453-6451BF799B09}">
      <dgm:prSet custT="1"/>
      <dgm:spPr>
        <a:noFill/>
        <a:ln>
          <a:noFill/>
        </a:ln>
      </dgm:spPr>
      <dgm: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The threats
Vulnerabilities
The impacts</a:t>
          </a:r>
        </a:p>
      </dgm:t>
    </dgm:pt>
    <dgm:pt modelId="{169C7AF9-916F-47C4-A9C3-3ACADEA4D272}" type="sibTrans" cxnId="{5982C12B-3881-4E5F-910B-CA265FD5E102}">
      <dgm:prSet/>
      <dgm:spPr/>
      <dgm:t>
        <a:bodyPr/>
        <a:lstStyle/>
        <a:p>
          <a:endParaRPr lang="en-US" sz="2800"/>
        </a:p>
      </dgm:t>
    </dgm:pt>
    <dgm:pt modelId="{9C1152B7-4D34-4CA0-9DDC-F21FD4AEAD28}" type="parTrans" cxnId="{5982C12B-3881-4E5F-910B-CA265FD5E102}">
      <dgm:prSet/>
      <dgm:spPr/>
      <dgm:t>
        <a:bodyPr/>
        <a:lstStyle/>
        <a:p>
          <a:endParaRPr lang="en-US" sz="280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X="137775" custScaleY="33480" custLinFactNeighborX="-43052" custLinFactNeighborY="-92547">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7E5AD5C1-2D4D-4711-BE9D-422747013D2B}"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49DF98-867D-48FD-8C6A-11619CC54E26}">
      <dgm:prSet custT="1"/>
      <dgm:spPr>
        <a:solidFill>
          <a:schemeClr val="accent2"/>
        </a:solidFill>
        <a:ln>
          <a:noFill/>
        </a:ln>
      </dgm:spPr>
      <dgm:t>
        <a:bodyPr/>
        <a:lstStyle/>
        <a:p>
          <a:r>
            <a:rPr lang="en-US" sz="2800" noProof="0" dirty="0">
              <a:solidFill>
                <a:schemeClr val="tx1"/>
              </a:solidFill>
            </a:rPr>
            <a:t>Cyber security defense strategies</a:t>
          </a:r>
        </a:p>
      </dgm:t>
    </dgm:pt>
    <dgm:pt modelId="{68E16295-5968-427D-8FEC-140904115879}" type="parTrans" cxnId="{1514D9C3-0364-4D35-B599-B493CBB9F80D}">
      <dgm:prSet/>
      <dgm:spPr/>
      <dgm:t>
        <a:bodyPr/>
        <a:lstStyle/>
        <a:p>
          <a:endParaRPr lang="en-US" sz="2800"/>
        </a:p>
      </dgm:t>
    </dgm:pt>
    <dgm:pt modelId="{C8FD5B74-EA17-4780-8EAB-5CC8C9F831ED}" type="sibTrans" cxnId="{1514D9C3-0364-4D35-B599-B493CBB9F80D}">
      <dgm:prSet/>
      <dgm:spPr/>
      <dgm:t>
        <a:bodyPr/>
        <a:lstStyle/>
        <a:p>
          <a:endParaRPr lang="en-US" sz="2800"/>
        </a:p>
      </dgm:t>
    </dgm:pt>
    <dgm:pt modelId="{5395F473-4B00-496B-B453-6451BF799B09}">
      <dgm:prSet custT="1"/>
      <dgm:spPr>
        <a:noFill/>
        <a:ln>
          <a:noFill/>
        </a:ln>
      </dgm:spPr>
      <dgm: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Data or information
Information systems
Networks against cyber attacks or intrusions</a:t>
          </a:r>
        </a:p>
      </dgm:t>
    </dgm:pt>
    <dgm:pt modelId="{169C7AF9-916F-47C4-A9C3-3ACADEA4D272}" type="sibTrans" cxnId="{5982C12B-3881-4E5F-910B-CA265FD5E102}">
      <dgm:prSet/>
      <dgm:spPr/>
      <dgm:t>
        <a:bodyPr/>
        <a:lstStyle/>
        <a:p>
          <a:endParaRPr lang="en-US" sz="2800"/>
        </a:p>
      </dgm:t>
    </dgm:pt>
    <dgm:pt modelId="{9C1152B7-4D34-4CA0-9DDC-F21FD4AEAD28}" type="parTrans" cxnId="{5982C12B-3881-4E5F-910B-CA265FD5E102}">
      <dgm:prSet/>
      <dgm:spPr/>
      <dgm:t>
        <a:bodyPr/>
        <a:lstStyle/>
        <a:p>
          <a:endParaRPr lang="en-US" sz="280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X="152222" custScaleY="33480" custLinFactNeighborX="-43052" custLinFactNeighborY="-92547">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7E5AD5C1-2D4D-4711-BE9D-422747013D2B}"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92402E-D48E-4A20-9102-4558291961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A49DF98-867D-48FD-8C6A-11619CC54E26}">
      <dgm:prSet custT="1"/>
      <dgm:spPr>
        <a:solidFill>
          <a:schemeClr val="accent2"/>
        </a:solidFill>
        <a:ln>
          <a:noFill/>
        </a:ln>
      </dgm:spPr>
      <dgm:t>
        <a:bodyPr/>
        <a:lstStyle/>
        <a:p>
          <a:r>
            <a:rPr lang="fr-FR" sz="2800" dirty="0">
              <a:solidFill>
                <a:schemeClr val="tx1"/>
              </a:solidFill>
            </a:rPr>
            <a:t>Data science</a:t>
          </a:r>
          <a:endParaRPr lang="en-US" sz="2800" dirty="0">
            <a:solidFill>
              <a:schemeClr val="tx1"/>
            </a:solidFill>
          </a:endParaRPr>
        </a:p>
      </dgm:t>
    </dgm:pt>
    <dgm:pt modelId="{68E16295-5968-427D-8FEC-140904115879}" type="parTrans" cxnId="{1514D9C3-0364-4D35-B599-B493CBB9F80D}">
      <dgm:prSet/>
      <dgm:spPr/>
      <dgm:t>
        <a:bodyPr/>
        <a:lstStyle/>
        <a:p>
          <a:endParaRPr lang="en-US" sz="2800"/>
        </a:p>
      </dgm:t>
    </dgm:pt>
    <dgm:pt modelId="{C8FD5B74-EA17-4780-8EAB-5CC8C9F831ED}" type="sibTrans" cxnId="{1514D9C3-0364-4D35-B599-B493CBB9F80D}">
      <dgm:prSet/>
      <dgm:spPr/>
      <dgm:t>
        <a:bodyPr/>
        <a:lstStyle/>
        <a:p>
          <a:endParaRPr lang="en-US" sz="2800"/>
        </a:p>
      </dgm:t>
    </dgm:pt>
    <dgm:pt modelId="{5395F473-4B00-496B-B453-6451BF799B09}">
      <dgm:prSet custT="1"/>
      <dgm:spPr>
        <a:noFill/>
        <a:ln>
          <a:noFill/>
        </a:ln>
      </dgm:spPr>
      <dgm: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Advanced analytics and data science
Intelligent data-driven decision-making</a:t>
          </a:r>
        </a:p>
      </dgm:t>
    </dgm:pt>
    <dgm:pt modelId="{169C7AF9-916F-47C4-A9C3-3ACADEA4D272}" type="sibTrans" cxnId="{5982C12B-3881-4E5F-910B-CA265FD5E102}">
      <dgm:prSet/>
      <dgm:spPr/>
      <dgm:t>
        <a:bodyPr/>
        <a:lstStyle/>
        <a:p>
          <a:endParaRPr lang="en-US" sz="2800"/>
        </a:p>
      </dgm:t>
    </dgm:pt>
    <dgm:pt modelId="{9C1152B7-4D34-4CA0-9DDC-F21FD4AEAD28}" type="parTrans" cxnId="{5982C12B-3881-4E5F-910B-CA265FD5E102}">
      <dgm:prSet/>
      <dgm:spPr/>
      <dgm:t>
        <a:bodyPr/>
        <a:lstStyle/>
        <a:p>
          <a:endParaRPr lang="en-US" sz="2800"/>
        </a:p>
      </dgm:t>
    </dgm:pt>
    <dgm:pt modelId="{48838873-4431-4954-9171-1238775AC576}" type="pres">
      <dgm:prSet presAssocID="{B192402E-D48E-4A20-9102-455829196172}" presName="linear" presStyleCnt="0">
        <dgm:presLayoutVars>
          <dgm:dir/>
          <dgm:animLvl val="lvl"/>
          <dgm:resizeHandles val="exact"/>
        </dgm:presLayoutVars>
      </dgm:prSet>
      <dgm:spPr/>
    </dgm:pt>
    <dgm:pt modelId="{ADA60600-5F4A-49C6-91D8-2B4F4EF7F0C5}" type="pres">
      <dgm:prSet presAssocID="{7A49DF98-867D-48FD-8C6A-11619CC54E26}" presName="parentLin" presStyleCnt="0"/>
      <dgm:spPr/>
    </dgm:pt>
    <dgm:pt modelId="{47D332B7-C90F-4055-8376-68DED81340C7}" type="pres">
      <dgm:prSet presAssocID="{7A49DF98-867D-48FD-8C6A-11619CC54E26}" presName="parentLeftMargin" presStyleLbl="node1" presStyleIdx="0" presStyleCnt="1"/>
      <dgm:spPr/>
    </dgm:pt>
    <dgm:pt modelId="{8EFCDC49-2431-44A7-9E88-01190BAF5B19}" type="pres">
      <dgm:prSet presAssocID="{7A49DF98-867D-48FD-8C6A-11619CC54E26}" presName="parentText" presStyleLbl="node1" presStyleIdx="0" presStyleCnt="1" custScaleX="152222" custScaleY="33480" custLinFactNeighborX="-43052" custLinFactNeighborY="-92547">
        <dgm:presLayoutVars>
          <dgm:chMax val="0"/>
          <dgm:bulletEnabled val="1"/>
        </dgm:presLayoutVars>
      </dgm:prSet>
      <dgm:spPr>
        <a:prstGeom prst="rect">
          <a:avLst/>
        </a:prstGeom>
      </dgm:spPr>
    </dgm:pt>
    <dgm:pt modelId="{F95C0667-9363-47DF-A653-E9673BF14A41}" type="pres">
      <dgm:prSet presAssocID="{7A49DF98-867D-48FD-8C6A-11619CC54E26}" presName="negativeSpace" presStyleCnt="0"/>
      <dgm:spPr/>
    </dgm:pt>
    <dgm:pt modelId="{A7174219-EC9E-4267-A04D-B18EE847387A}" type="pres">
      <dgm:prSet presAssocID="{7A49DF98-867D-48FD-8C6A-11619CC54E26}" presName="childText" presStyleLbl="conFgAcc1" presStyleIdx="0" presStyleCnt="1">
        <dgm:presLayoutVars>
          <dgm:bulletEnabled val="1"/>
        </dgm:presLayoutVars>
      </dgm:prSet>
      <dgm:spPr/>
    </dgm:pt>
  </dgm:ptLst>
  <dgm:cxnLst>
    <dgm:cxn modelId="{260CC718-1C19-4A58-B25E-4613464E2BCD}" type="presOf" srcId="{B192402E-D48E-4A20-9102-455829196172}" destId="{48838873-4431-4954-9171-1238775AC576}" srcOrd="0" destOrd="0" presId="urn:microsoft.com/office/officeart/2005/8/layout/list1"/>
    <dgm:cxn modelId="{5982C12B-3881-4E5F-910B-CA265FD5E102}" srcId="{7A49DF98-867D-48FD-8C6A-11619CC54E26}" destId="{5395F473-4B00-496B-B453-6451BF799B09}" srcOrd="0" destOrd="0" parTransId="{9C1152B7-4D34-4CA0-9DDC-F21FD4AEAD28}" sibTransId="{169C7AF9-916F-47C4-A9C3-3ACADEA4D272}"/>
    <dgm:cxn modelId="{323B659E-DBBB-459D-BAA9-704ADD5267A5}" type="presOf" srcId="{7A49DF98-867D-48FD-8C6A-11619CC54E26}" destId="{8EFCDC49-2431-44A7-9E88-01190BAF5B19}" srcOrd="1" destOrd="0" presId="urn:microsoft.com/office/officeart/2005/8/layout/list1"/>
    <dgm:cxn modelId="{7E5AD5C1-2D4D-4711-BE9D-422747013D2B}" type="presOf" srcId="{5395F473-4B00-496B-B453-6451BF799B09}" destId="{A7174219-EC9E-4267-A04D-B18EE847387A}" srcOrd="0" destOrd="0" presId="urn:microsoft.com/office/officeart/2005/8/layout/list1"/>
    <dgm:cxn modelId="{1514D9C3-0364-4D35-B599-B493CBB9F80D}" srcId="{B192402E-D48E-4A20-9102-455829196172}" destId="{7A49DF98-867D-48FD-8C6A-11619CC54E26}" srcOrd="0" destOrd="0" parTransId="{68E16295-5968-427D-8FEC-140904115879}" sibTransId="{C8FD5B74-EA17-4780-8EAB-5CC8C9F831ED}"/>
    <dgm:cxn modelId="{50E4AAED-ECDC-4575-BA45-A3C06AC70654}" type="presOf" srcId="{7A49DF98-867D-48FD-8C6A-11619CC54E26}" destId="{47D332B7-C90F-4055-8376-68DED81340C7}" srcOrd="0" destOrd="0" presId="urn:microsoft.com/office/officeart/2005/8/layout/list1"/>
    <dgm:cxn modelId="{D78A3A74-3735-46A5-AE53-D5DBFCE60B3C}" type="presParOf" srcId="{48838873-4431-4954-9171-1238775AC576}" destId="{ADA60600-5F4A-49C6-91D8-2B4F4EF7F0C5}" srcOrd="0" destOrd="0" presId="urn:microsoft.com/office/officeart/2005/8/layout/list1"/>
    <dgm:cxn modelId="{0BA1AE4E-38D2-4A37-B0B8-E3322BED4927}" type="presParOf" srcId="{ADA60600-5F4A-49C6-91D8-2B4F4EF7F0C5}" destId="{47D332B7-C90F-4055-8376-68DED81340C7}" srcOrd="0" destOrd="0" presId="urn:microsoft.com/office/officeart/2005/8/layout/list1"/>
    <dgm:cxn modelId="{D5C3BD72-4785-4C45-A8D6-1E2106C5A127}" type="presParOf" srcId="{ADA60600-5F4A-49C6-91D8-2B4F4EF7F0C5}" destId="{8EFCDC49-2431-44A7-9E88-01190BAF5B19}" srcOrd="1" destOrd="0" presId="urn:microsoft.com/office/officeart/2005/8/layout/list1"/>
    <dgm:cxn modelId="{0EF623F6-C99C-4198-8F44-98A4197C3E57}" type="presParOf" srcId="{48838873-4431-4954-9171-1238775AC576}" destId="{F95C0667-9363-47DF-A653-E9673BF14A41}" srcOrd="1" destOrd="0" presId="urn:microsoft.com/office/officeart/2005/8/layout/list1"/>
    <dgm:cxn modelId="{FC6441F3-3646-434B-8813-D41E2442279A}" type="presParOf" srcId="{48838873-4431-4954-9171-1238775AC576}" destId="{A7174219-EC9E-4267-A04D-B18EE847387A}" srcOrd="2"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2B334-82FB-4AA4-B80C-37D3AE4E29E0}">
      <dsp:nvSpPr>
        <dsp:cNvPr id="0" name=""/>
        <dsp:cNvSpPr/>
      </dsp:nvSpPr>
      <dsp:spPr>
        <a:xfrm>
          <a:off x="647349" y="0"/>
          <a:ext cx="10308721" cy="6442951"/>
        </a:xfrm>
        <a:prstGeom prst="swooshArrow">
          <a:avLst>
            <a:gd name="adj1" fmla="val 25000"/>
            <a:gd name="adj2" fmla="val 25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23528D-F3E1-4764-B412-1238CF1B3AD9}">
      <dsp:nvSpPr>
        <dsp:cNvPr id="0" name=""/>
        <dsp:cNvSpPr/>
      </dsp:nvSpPr>
      <dsp:spPr>
        <a:xfrm>
          <a:off x="1956556" y="4446924"/>
          <a:ext cx="268026" cy="268026"/>
        </a:xfrm>
        <a:prstGeom prst="ellipse">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4E88739C-7A1A-4908-A25C-CCFECDEFC45D}">
      <dsp:nvSpPr>
        <dsp:cNvPr id="0" name=""/>
        <dsp:cNvSpPr/>
      </dsp:nvSpPr>
      <dsp:spPr>
        <a:xfrm>
          <a:off x="2090570" y="4580938"/>
          <a:ext cx="2401932" cy="1862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022" tIns="0" rIns="0" bIns="0" numCol="1" spcCol="1270" anchor="t" anchorCtr="0">
          <a:noAutofit/>
        </a:bodyPr>
        <a:lstStyle/>
        <a:p>
          <a:pPr marL="0" lvl="0" indent="0" algn="l" defTabSz="2044700">
            <a:lnSpc>
              <a:spcPct val="90000"/>
            </a:lnSpc>
            <a:spcBef>
              <a:spcPct val="0"/>
            </a:spcBef>
            <a:spcAft>
              <a:spcPct val="35000"/>
            </a:spcAft>
            <a:buNone/>
          </a:pPr>
          <a:r>
            <a:rPr lang="fr-FR" sz="4600" b="1" kern="1200" dirty="0">
              <a:solidFill>
                <a:schemeClr val="accent6">
                  <a:lumMod val="75000"/>
                </a:schemeClr>
              </a:solidFill>
            </a:rPr>
            <a:t>2010</a:t>
          </a:r>
        </a:p>
        <a:p>
          <a:pPr marL="285750" lvl="1" indent="-285750" algn="l" defTabSz="1600200">
            <a:lnSpc>
              <a:spcPct val="90000"/>
            </a:lnSpc>
            <a:spcBef>
              <a:spcPct val="0"/>
            </a:spcBef>
            <a:spcAft>
              <a:spcPct val="15000"/>
            </a:spcAft>
            <a:buChar char="•"/>
          </a:pPr>
          <a:r>
            <a:rPr lang="fr-FR" sz="3600" b="0" i="0" kern="1200" dirty="0">
              <a:solidFill>
                <a:schemeClr val="bg1"/>
              </a:solidFill>
              <a:effectLst/>
              <a:latin typeface="Georgia" panose="02040502050405020303" pitchFamily="18" charset="0"/>
            </a:rPr>
            <a:t>50 million </a:t>
          </a:r>
          <a:endParaRPr lang="fr-FR" sz="3600" kern="1200" dirty="0">
            <a:solidFill>
              <a:schemeClr val="bg1"/>
            </a:solidFill>
          </a:endParaRPr>
        </a:p>
      </dsp:txBody>
      <dsp:txXfrm>
        <a:off x="2090570" y="4580938"/>
        <a:ext cx="2401932" cy="1862012"/>
      </dsp:txXfrm>
    </dsp:sp>
    <dsp:sp modelId="{77D2F37F-C73F-449B-931D-89B5994E9933}">
      <dsp:nvSpPr>
        <dsp:cNvPr id="0" name=""/>
        <dsp:cNvSpPr/>
      </dsp:nvSpPr>
      <dsp:spPr>
        <a:xfrm>
          <a:off x="4322408" y="2695730"/>
          <a:ext cx="484509" cy="484509"/>
        </a:xfrm>
        <a:prstGeom prst="ellipse">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D27A4E50-F73E-472B-BBEF-9751C7DF8079}">
      <dsp:nvSpPr>
        <dsp:cNvPr id="0" name=""/>
        <dsp:cNvSpPr/>
      </dsp:nvSpPr>
      <dsp:spPr>
        <a:xfrm>
          <a:off x="4564663" y="2937985"/>
          <a:ext cx="2474093" cy="35049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732" tIns="0" rIns="0" bIns="0" numCol="1" spcCol="1270" anchor="t" anchorCtr="0">
          <a:noAutofit/>
        </a:bodyPr>
        <a:lstStyle/>
        <a:p>
          <a:pPr marL="0" lvl="0" indent="0" algn="l" defTabSz="2044700">
            <a:lnSpc>
              <a:spcPct val="90000"/>
            </a:lnSpc>
            <a:spcBef>
              <a:spcPct val="0"/>
            </a:spcBef>
            <a:spcAft>
              <a:spcPct val="35000"/>
            </a:spcAft>
            <a:buNone/>
          </a:pPr>
          <a:r>
            <a:rPr lang="fr-FR" sz="4600" b="1" kern="1200" dirty="0">
              <a:solidFill>
                <a:schemeClr val="accent6">
                  <a:lumMod val="75000"/>
                </a:schemeClr>
              </a:solidFill>
            </a:rPr>
            <a:t>2012</a:t>
          </a:r>
        </a:p>
        <a:p>
          <a:pPr marL="285750" lvl="1" indent="-285750" algn="l" defTabSz="1600200">
            <a:lnSpc>
              <a:spcPct val="90000"/>
            </a:lnSpc>
            <a:spcBef>
              <a:spcPct val="0"/>
            </a:spcBef>
            <a:spcAft>
              <a:spcPct val="15000"/>
            </a:spcAft>
            <a:buChar char="•"/>
          </a:pPr>
          <a:r>
            <a:rPr lang="fr-FR" sz="3600" b="0" i="0" kern="1200" dirty="0">
              <a:solidFill>
                <a:schemeClr val="bg1"/>
              </a:solidFill>
              <a:effectLst/>
              <a:latin typeface="Georgia" panose="02040502050405020303" pitchFamily="18" charset="0"/>
            </a:rPr>
            <a:t>100 million</a:t>
          </a:r>
          <a:endParaRPr lang="fr-FR" sz="3600" kern="1200" dirty="0">
            <a:solidFill>
              <a:schemeClr val="bg1"/>
            </a:solidFill>
          </a:endParaRPr>
        </a:p>
      </dsp:txBody>
      <dsp:txXfrm>
        <a:off x="4564663" y="2937985"/>
        <a:ext cx="2474093" cy="3504965"/>
      </dsp:txXfrm>
    </dsp:sp>
    <dsp:sp modelId="{32C30C03-AA4C-4154-99A3-781A904365A9}">
      <dsp:nvSpPr>
        <dsp:cNvPr id="0" name=""/>
        <dsp:cNvSpPr/>
      </dsp:nvSpPr>
      <dsp:spPr>
        <a:xfrm>
          <a:off x="7167615" y="1630066"/>
          <a:ext cx="670066" cy="670066"/>
        </a:xfrm>
        <a:prstGeom prst="ellipse">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sp>
    <dsp:sp modelId="{D7084ED7-374A-4A96-B0DB-402765D08846}">
      <dsp:nvSpPr>
        <dsp:cNvPr id="0" name=""/>
        <dsp:cNvSpPr/>
      </dsp:nvSpPr>
      <dsp:spPr>
        <a:xfrm>
          <a:off x="7502649" y="1965100"/>
          <a:ext cx="2474093" cy="4477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055" tIns="0" rIns="0" bIns="0" numCol="1" spcCol="1270" anchor="t" anchorCtr="0">
          <a:noAutofit/>
        </a:bodyPr>
        <a:lstStyle/>
        <a:p>
          <a:pPr marL="0" lvl="0" indent="0" algn="l" defTabSz="2044700">
            <a:lnSpc>
              <a:spcPct val="90000"/>
            </a:lnSpc>
            <a:spcBef>
              <a:spcPct val="0"/>
            </a:spcBef>
            <a:spcAft>
              <a:spcPct val="35000"/>
            </a:spcAft>
            <a:buNone/>
          </a:pPr>
          <a:r>
            <a:rPr lang="fr-FR" sz="4600" b="1" kern="1200" dirty="0">
              <a:solidFill>
                <a:schemeClr val="accent6">
                  <a:lumMod val="75000"/>
                </a:schemeClr>
              </a:solidFill>
            </a:rPr>
            <a:t>2019</a:t>
          </a:r>
        </a:p>
        <a:p>
          <a:pPr marL="285750" lvl="1" indent="-285750" algn="l" defTabSz="1600200">
            <a:lnSpc>
              <a:spcPct val="90000"/>
            </a:lnSpc>
            <a:spcBef>
              <a:spcPct val="0"/>
            </a:spcBef>
            <a:spcAft>
              <a:spcPct val="15000"/>
            </a:spcAft>
            <a:buChar char="•"/>
          </a:pPr>
          <a:r>
            <a:rPr lang="fr-FR" sz="3600" b="0" i="0" kern="1200" dirty="0">
              <a:solidFill>
                <a:schemeClr val="bg1"/>
              </a:solidFill>
              <a:effectLst/>
              <a:latin typeface="Georgia" panose="02040502050405020303" pitchFamily="18" charset="0"/>
            </a:rPr>
            <a:t>900 million </a:t>
          </a:r>
          <a:endParaRPr lang="fr-FR" sz="3600" kern="1200" dirty="0">
            <a:solidFill>
              <a:schemeClr val="bg1"/>
            </a:solidFill>
          </a:endParaRPr>
        </a:p>
      </dsp:txBody>
      <dsp:txXfrm>
        <a:off x="7502649" y="1965100"/>
        <a:ext cx="2474093" cy="44778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88F2B-6D4A-413D-84F0-D3F4FE55DFC5}">
      <dsp:nvSpPr>
        <dsp:cNvPr id="0" name=""/>
        <dsp:cNvSpPr/>
      </dsp:nvSpPr>
      <dsp:spPr>
        <a:xfrm>
          <a:off x="38697" y="3885"/>
          <a:ext cx="2987331" cy="2229979"/>
        </a:xfrm>
        <a:prstGeom prst="round2SameRect">
          <a:avLst>
            <a:gd name="adj1" fmla="val 8000"/>
            <a:gd name="adj2" fmla="val 0"/>
          </a:avLst>
        </a:prstGeom>
        <a:no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dk1"/>
        </a:fontRef>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fr-FR" sz="6500" kern="1200" dirty="0"/>
        </a:p>
      </dsp:txBody>
      <dsp:txXfrm>
        <a:off x="90948" y="56136"/>
        <a:ext cx="2882829" cy="2177728"/>
      </dsp:txXfrm>
    </dsp:sp>
    <dsp:sp modelId="{84AF60C8-72D6-4CE1-8D72-ABD77AFD67E6}">
      <dsp:nvSpPr>
        <dsp:cNvPr id="0" name=""/>
        <dsp:cNvSpPr/>
      </dsp:nvSpPr>
      <dsp:spPr>
        <a:xfrm>
          <a:off x="38697" y="2233864"/>
          <a:ext cx="2987331" cy="958891"/>
        </a:xfrm>
        <a:prstGeom prst="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kern="1200" dirty="0"/>
            <a:t>$ 8.19 million for the United States</a:t>
          </a:r>
          <a:endParaRPr lang="fr-FR" sz="2200" kern="1200" dirty="0"/>
        </a:p>
      </dsp:txBody>
      <dsp:txXfrm>
        <a:off x="38697" y="2233864"/>
        <a:ext cx="2103754" cy="958891"/>
      </dsp:txXfrm>
    </dsp:sp>
    <dsp:sp modelId="{D052FA09-069B-4A7D-B515-4FDA1580CB0B}">
      <dsp:nvSpPr>
        <dsp:cNvPr id="0" name=""/>
        <dsp:cNvSpPr/>
      </dsp:nvSpPr>
      <dsp:spPr>
        <a:xfrm>
          <a:off x="2226958" y="2386175"/>
          <a:ext cx="1045565" cy="1045565"/>
        </a:xfrm>
        <a:prstGeom prst="ellipse">
          <a:avLst/>
        </a:prstGeom>
        <a:blipFill>
          <a:blip xmlns:r="http://schemas.openxmlformats.org/officeDocument/2006/relationships" r:embed="rId1">
            <a:duotone>
              <a:schemeClr val="accent6">
                <a:shade val="45000"/>
                <a:satMod val="135000"/>
              </a:schemeClr>
              <a:prstClr val="white"/>
            </a:duotone>
            <a:extLst>
              <a:ext uri="{BEBA8EAE-BF5A-486C-A8C5-ECC9F3942E4B}">
                <a14:imgProps xmlns:a14="http://schemas.microsoft.com/office/drawing/2010/main">
                  <a14:imgLayer r:embed="rId2">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81E58F3-E7E3-41B9-A223-3E4C1430C7D4}">
      <dsp:nvSpPr>
        <dsp:cNvPr id="0" name=""/>
        <dsp:cNvSpPr/>
      </dsp:nvSpPr>
      <dsp:spPr>
        <a:xfrm>
          <a:off x="3531556" y="3885"/>
          <a:ext cx="2987331" cy="2229979"/>
        </a:xfrm>
        <a:prstGeom prst="round2SameRect">
          <a:avLst>
            <a:gd name="adj1" fmla="val 8000"/>
            <a:gd name="adj2" fmla="val 0"/>
          </a:avLst>
        </a:prstGeom>
        <a:no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dk1"/>
        </a:fontRef>
      </dsp:style>
    </dsp:sp>
    <dsp:sp modelId="{9B6DA7B0-8536-4544-9B99-87E7D8321D7E}">
      <dsp:nvSpPr>
        <dsp:cNvPr id="0" name=""/>
        <dsp:cNvSpPr/>
      </dsp:nvSpPr>
      <dsp:spPr>
        <a:xfrm>
          <a:off x="3531556" y="2233864"/>
          <a:ext cx="2987331" cy="958891"/>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fr-FR" sz="2200" kern="1200" dirty="0"/>
            <a:t>3.9 million USD on </a:t>
          </a:r>
          <a:r>
            <a:rPr lang="fr-FR" sz="2200" kern="1200" dirty="0" err="1"/>
            <a:t>average</a:t>
          </a:r>
          <a:endParaRPr lang="fr-FR" sz="2200" kern="1200" dirty="0"/>
        </a:p>
      </dsp:txBody>
      <dsp:txXfrm>
        <a:off x="3531556" y="2233864"/>
        <a:ext cx="2103754" cy="958891"/>
      </dsp:txXfrm>
    </dsp:sp>
    <dsp:sp modelId="{133994A0-CF90-46E7-BE5C-7D14C725A944}">
      <dsp:nvSpPr>
        <dsp:cNvPr id="0" name=""/>
        <dsp:cNvSpPr/>
      </dsp:nvSpPr>
      <dsp:spPr>
        <a:xfrm>
          <a:off x="5719817" y="2386175"/>
          <a:ext cx="1045565" cy="1045565"/>
        </a:xfrm>
        <a:prstGeom prst="ellipse">
          <a:avLst/>
        </a:prstGeom>
        <a:blipFill>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8C0A3CB-CFE9-4280-9803-162626B0A9E9}">
      <dsp:nvSpPr>
        <dsp:cNvPr id="0" name=""/>
        <dsp:cNvSpPr/>
      </dsp:nvSpPr>
      <dsp:spPr>
        <a:xfrm>
          <a:off x="7024415" y="3885"/>
          <a:ext cx="2987331" cy="2229979"/>
        </a:xfrm>
        <a:prstGeom prst="round2SameRect">
          <a:avLst>
            <a:gd name="adj1" fmla="val 8000"/>
            <a:gd name="adj2" fmla="val 0"/>
          </a:avLst>
        </a:prstGeom>
        <a:noFill/>
        <a:ln>
          <a:noFill/>
        </a:ln>
        <a:effectLst/>
        <a:scene3d>
          <a:camera prst="orthographicFront">
            <a:rot lat="0" lon="0" rev="0"/>
          </a:camera>
          <a:lightRig rig="contrasting" dir="t">
            <a:rot lat="0" lon="0" rev="1200000"/>
          </a:lightRig>
        </a:scene3d>
        <a:sp3d z="-300000"/>
      </dsp:spPr>
      <dsp:style>
        <a:lnRef idx="0">
          <a:scrgbClr r="0" g="0" b="0"/>
        </a:lnRef>
        <a:fillRef idx="0">
          <a:scrgbClr r="0" g="0" b="0"/>
        </a:fillRef>
        <a:effectRef idx="0">
          <a:scrgbClr r="0" g="0" b="0"/>
        </a:effectRef>
        <a:fontRef idx="minor">
          <a:schemeClr val="dk1"/>
        </a:fontRef>
      </dsp:style>
    </dsp:sp>
    <dsp:sp modelId="{E2AED4DF-6C58-483E-B1D7-89A681698EFB}">
      <dsp:nvSpPr>
        <dsp:cNvPr id="0" name=""/>
        <dsp:cNvSpPr/>
      </dsp:nvSpPr>
      <dsp:spPr>
        <a:xfrm>
          <a:off x="7024415" y="2233864"/>
          <a:ext cx="2987331" cy="958891"/>
        </a:xfrm>
        <a:prstGeom prst="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0" rIns="27940" bIns="0" numCol="1" spcCol="1270" anchor="ctr" anchorCtr="0">
          <a:noAutofit/>
        </a:bodyPr>
        <a:lstStyle/>
        <a:p>
          <a:pPr marL="0" lvl="0" indent="0" algn="l" defTabSz="977900">
            <a:lnSpc>
              <a:spcPct val="90000"/>
            </a:lnSpc>
            <a:spcBef>
              <a:spcPct val="0"/>
            </a:spcBef>
            <a:spcAft>
              <a:spcPct val="35000"/>
            </a:spcAft>
            <a:buNone/>
          </a:pPr>
          <a:r>
            <a:rPr lang="en-US" sz="2200" b="1" kern="1200" dirty="0"/>
            <a:t>Annual cost 400 billion USD</a:t>
          </a:r>
          <a:endParaRPr lang="fr-FR" sz="2200" b="1" kern="1200" dirty="0"/>
        </a:p>
      </dsp:txBody>
      <dsp:txXfrm>
        <a:off x="7024415" y="2233864"/>
        <a:ext cx="2103754" cy="958891"/>
      </dsp:txXfrm>
    </dsp:sp>
    <dsp:sp modelId="{950D22C6-4436-44BF-B528-D15DCDC01889}">
      <dsp:nvSpPr>
        <dsp:cNvPr id="0" name=""/>
        <dsp:cNvSpPr/>
      </dsp:nvSpPr>
      <dsp:spPr>
        <a:xfrm>
          <a:off x="9212676" y="2386175"/>
          <a:ext cx="1045565" cy="1045565"/>
        </a:xfrm>
        <a:prstGeom prst="ellipse">
          <a:avLst/>
        </a:prstGeom>
        <a:blipFill>
          <a:blip xmlns:r="http://schemas.openxmlformats.org/officeDocument/2006/relationships" r:embed="rId3">
            <a:duotone>
              <a:schemeClr val="accent6">
                <a:shade val="45000"/>
                <a:satMod val="135000"/>
              </a:schemeClr>
              <a:prstClr val="white"/>
            </a:duotone>
            <a:extLst>
              <a:ext uri="{BEBA8EAE-BF5A-486C-A8C5-ECC9F3942E4B}">
                <a14:imgProps xmlns:a14="http://schemas.microsoft.com/office/drawing/2010/main">
                  <a14:imgLayer r:embed="rId2">
                    <a14:imgEffect>
                      <a14:brightnessContrast bright="-40000" contrast="40000"/>
                    </a14:imgEffect>
                  </a14:imgLayer>
                </a14:imgProps>
              </a:ext>
              <a:ext uri="{28A0092B-C50C-407E-A947-70E740481C1C}">
                <a14:useLocalDpi xmlns:a14="http://schemas.microsoft.com/office/drawing/2010/main" val="0"/>
              </a:ext>
            </a:extLst>
          </a:blip>
          <a:srcRect/>
          <a:stretch>
            <a:fillRect t="-15000" b="-15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4675"/>
          <a:ext cx="6791323" cy="995920"/>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01265" y="228757"/>
          <a:ext cx="547756" cy="547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150288" y="4675"/>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fr-FR" sz="1900" kern="1200" dirty="0">
              <a:solidFill>
                <a:schemeClr val="bg1"/>
              </a:solidFill>
            </a:rPr>
            <a:t>Background</a:t>
          </a:r>
          <a:endParaRPr lang="en-US" sz="1900" kern="1200" dirty="0">
            <a:solidFill>
              <a:schemeClr val="bg1"/>
            </a:solidFill>
          </a:endParaRPr>
        </a:p>
      </dsp:txBody>
      <dsp:txXfrm>
        <a:off x="1150288" y="4675"/>
        <a:ext cx="5641034" cy="995920"/>
      </dsp:txXfrm>
    </dsp:sp>
    <dsp:sp modelId="{FA3369E0-5B38-4FDD-A9F5-22B9810A03F7}">
      <dsp:nvSpPr>
        <dsp:cNvPr id="0" name=""/>
        <dsp:cNvSpPr/>
      </dsp:nvSpPr>
      <dsp: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01265" y="1473658"/>
          <a:ext cx="547756" cy="547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150288" y="1249576"/>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fr-FR" sz="1900" kern="1200" dirty="0">
              <a:solidFill>
                <a:schemeClr val="bg1"/>
              </a:solidFill>
            </a:rPr>
            <a:t> Cyber ​​Security Data Science</a:t>
          </a:r>
          <a:endParaRPr lang="en-US" sz="1900" kern="1200" dirty="0">
            <a:solidFill>
              <a:schemeClr val="bg1"/>
            </a:solidFill>
          </a:endParaRPr>
        </a:p>
      </dsp:txBody>
      <dsp:txXfrm>
        <a:off x="1150288" y="1249576"/>
        <a:ext cx="5641034" cy="995920"/>
      </dsp:txXfrm>
    </dsp:sp>
    <dsp:sp modelId="{DB8ABDAA-976A-4A84-A3C3-277080E19DCA}">
      <dsp:nvSpPr>
        <dsp:cNvPr id="0" name=""/>
        <dsp:cNvSpPr/>
      </dsp:nvSpPr>
      <dsp: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01265" y="2718559"/>
          <a:ext cx="547756" cy="54775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150288" y="24944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Machine learning tasks in cybersecurity</a:t>
          </a:r>
        </a:p>
      </dsp:txBody>
      <dsp:txXfrm>
        <a:off x="1150288" y="2494477"/>
        <a:ext cx="5641034" cy="995920"/>
      </dsp:txXfrm>
    </dsp:sp>
    <dsp:sp modelId="{C2FCE80A-DCA0-4D7F-8F72-19CB2337E588}">
      <dsp:nvSpPr>
        <dsp:cNvPr id="0" name=""/>
        <dsp:cNvSpPr/>
      </dsp:nvSpPr>
      <dsp: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01265" y="3963460"/>
          <a:ext cx="547756" cy="5477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150288" y="3739377"/>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bg1"/>
              </a:solidFill>
            </a:rPr>
            <a:t>A Multilayered Framework for Intelligent Cyber ​​Security Services</a:t>
          </a:r>
        </a:p>
      </dsp:txBody>
      <dsp:txXfrm>
        <a:off x="1150288" y="3739377"/>
        <a:ext cx="5641034" cy="995920"/>
      </dsp:txXfrm>
    </dsp:sp>
    <dsp:sp modelId="{343A76ED-9DD6-4B0A-830E-16ED952B3D06}">
      <dsp:nvSpPr>
        <dsp:cNvPr id="0" name=""/>
        <dsp:cNvSpPr/>
      </dsp:nvSpPr>
      <dsp:spPr>
        <a:xfrm>
          <a:off x="0" y="4984278"/>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C21BED67-1F13-4312-815B-B5C34DAA27F9}">
      <dsp:nvSpPr>
        <dsp:cNvPr id="0" name=""/>
        <dsp:cNvSpPr/>
      </dsp:nvSpPr>
      <dsp:spPr>
        <a:xfrm>
          <a:off x="301265" y="5208360"/>
          <a:ext cx="547756" cy="547756"/>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60EF14-C09B-4543-88B7-7F45704CBA36}">
      <dsp:nvSpPr>
        <dsp:cNvPr id="0" name=""/>
        <dsp:cNvSpPr/>
      </dsp:nvSpPr>
      <dsp:spPr>
        <a:xfrm>
          <a:off x="1150288" y="4984278"/>
          <a:ext cx="5641034" cy="99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02" tIns="105402" rIns="105402" bIns="105402" numCol="1" spcCol="1270" anchor="ctr" anchorCtr="0">
          <a:noAutofit/>
        </a:bodyPr>
        <a:lstStyle/>
        <a:p>
          <a:pPr marL="0" lvl="0" indent="0" algn="l" defTabSz="844550">
            <a:lnSpc>
              <a:spcPct val="90000"/>
            </a:lnSpc>
            <a:spcBef>
              <a:spcPct val="0"/>
            </a:spcBef>
            <a:spcAft>
              <a:spcPct val="35000"/>
            </a:spcAft>
            <a:buNone/>
          </a:pPr>
          <a:r>
            <a:rPr lang="fr-FR" sz="1900" kern="1200" dirty="0">
              <a:solidFill>
                <a:schemeClr val="bg1"/>
              </a:solidFill>
            </a:rPr>
            <a:t> Conclusion</a:t>
          </a:r>
          <a:endParaRPr lang="en-US" sz="1900" kern="1200" dirty="0">
            <a:solidFill>
              <a:schemeClr val="bg1"/>
            </a:solidFill>
          </a:endParaRPr>
        </a:p>
      </dsp:txBody>
      <dsp:txXfrm>
        <a:off x="1150288" y="4984278"/>
        <a:ext cx="5641034" cy="9959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542966"/>
          <a:ext cx="6278217" cy="28665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7259" tIns="1353820" rIns="487259" bIns="199136" numCol="1" spcCol="1270" anchor="t" anchorCtr="0">
          <a:noAutofi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fr-FR" sz="2800" kern="1200" dirty="0" err="1">
              <a:solidFill>
                <a:schemeClr val="bg1"/>
              </a:solidFill>
            </a:rPr>
            <a:t>Confidentiality</a:t>
          </a:r>
          <a:r>
            <a:rPr lang="fr-FR" sz="2800" kern="1200" dirty="0">
              <a:solidFill>
                <a:schemeClr val="bg1"/>
              </a:solidFill>
            </a:rPr>
            <a:t>
</a:t>
          </a:r>
          <a:r>
            <a:rPr lang="fr-FR" sz="2800" kern="1200" dirty="0" err="1">
              <a:solidFill>
                <a:schemeClr val="bg1"/>
              </a:solidFill>
            </a:rPr>
            <a:t>Integrity</a:t>
          </a:r>
          <a:r>
            <a:rPr lang="fr-FR" sz="2800" kern="1200" dirty="0">
              <a:solidFill>
                <a:schemeClr val="bg1"/>
              </a:solidFill>
            </a:rPr>
            <a:t>
The </a:t>
          </a:r>
          <a:r>
            <a:rPr lang="fr-FR" sz="2800" kern="1200" dirty="0" err="1">
              <a:solidFill>
                <a:schemeClr val="bg1"/>
              </a:solidFill>
            </a:rPr>
            <a:t>availability</a:t>
          </a:r>
          <a:endParaRPr lang="en-US" sz="2800" kern="1200" dirty="0">
            <a:solidFill>
              <a:schemeClr val="bg1"/>
            </a:solidFill>
          </a:endParaRPr>
        </a:p>
      </dsp:txBody>
      <dsp:txXfrm>
        <a:off x="0" y="1542966"/>
        <a:ext cx="6278217" cy="2866500"/>
      </dsp:txXfrm>
    </dsp:sp>
    <dsp:sp modelId="{8EFCDC49-2431-44A7-9E88-01190BAF5B19}">
      <dsp:nvSpPr>
        <dsp:cNvPr id="0" name=""/>
        <dsp:cNvSpPr/>
      </dsp:nvSpPr>
      <dsp:spPr>
        <a:xfrm>
          <a:off x="178765" y="84160"/>
          <a:ext cx="4394751"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11" tIns="0" rIns="166111" bIns="0" numCol="1" spcCol="1270" anchor="ctr" anchorCtr="0">
          <a:noAutofit/>
        </a:bodyPr>
        <a:lstStyle/>
        <a:p>
          <a:pPr marL="0" lvl="0" indent="0" algn="l" defTabSz="1244600">
            <a:lnSpc>
              <a:spcPct val="90000"/>
            </a:lnSpc>
            <a:spcBef>
              <a:spcPct val="0"/>
            </a:spcBef>
            <a:spcAft>
              <a:spcPct val="35000"/>
            </a:spcAft>
            <a:buNone/>
          </a:pPr>
          <a:r>
            <a:rPr lang="fr-FR" sz="2800" kern="1200" dirty="0" err="1">
              <a:solidFill>
                <a:schemeClr val="tx1"/>
              </a:solidFill>
            </a:rPr>
            <a:t>Cybersecurity</a:t>
          </a:r>
          <a:endParaRPr lang="en-US" sz="2800" kern="1200" dirty="0">
            <a:solidFill>
              <a:schemeClr val="tx1"/>
            </a:solidFill>
          </a:endParaRPr>
        </a:p>
      </dsp:txBody>
      <dsp:txXfrm>
        <a:off x="178765" y="84160"/>
        <a:ext cx="4394751" cy="642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542966"/>
          <a:ext cx="6278217" cy="28665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7259" tIns="1353820" rIns="487259" bIns="199136" numCol="1" spcCol="1270" anchor="t" anchorCtr="0">
          <a:noAutofi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The threats
Vulnerabilities
The impacts</a:t>
          </a:r>
        </a:p>
      </dsp:txBody>
      <dsp:txXfrm>
        <a:off x="0" y="1542966"/>
        <a:ext cx="6278217" cy="2866500"/>
      </dsp:txXfrm>
    </dsp:sp>
    <dsp:sp modelId="{8EFCDC49-2431-44A7-9E88-01190BAF5B19}">
      <dsp:nvSpPr>
        <dsp:cNvPr id="0" name=""/>
        <dsp:cNvSpPr/>
      </dsp:nvSpPr>
      <dsp:spPr>
        <a:xfrm>
          <a:off x="176147" y="84160"/>
          <a:ext cx="5966175"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111" tIns="0" rIns="166111" bIns="0" numCol="1" spcCol="1270" anchor="ctr" anchorCtr="0">
          <a:noAutofit/>
        </a:bodyPr>
        <a:lstStyle/>
        <a:p>
          <a:pPr marL="0" lvl="0" indent="0" algn="l" defTabSz="1244600">
            <a:lnSpc>
              <a:spcPct val="90000"/>
            </a:lnSpc>
            <a:spcBef>
              <a:spcPct val="0"/>
            </a:spcBef>
            <a:spcAft>
              <a:spcPct val="35000"/>
            </a:spcAft>
            <a:buNone/>
          </a:pPr>
          <a:r>
            <a:rPr lang="en-US" sz="2800" kern="1200" dirty="0">
              <a:solidFill>
                <a:schemeClr val="tx1"/>
              </a:solidFill>
            </a:rPr>
            <a:t>Cyber attacks and security risks</a:t>
          </a:r>
        </a:p>
      </dsp:txBody>
      <dsp:txXfrm>
        <a:off x="176147" y="84160"/>
        <a:ext cx="5966175" cy="6424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338216"/>
          <a:ext cx="7140939" cy="3276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4216" tIns="1353820" rIns="554216" bIns="199136" numCol="1" spcCol="1270" anchor="t" anchorCtr="0">
          <a:noAutofi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Data or information
Information systems
Networks against cyber attacks or intrusions</a:t>
          </a:r>
        </a:p>
      </dsp:txBody>
      <dsp:txXfrm>
        <a:off x="0" y="1338216"/>
        <a:ext cx="7140939" cy="3276000"/>
      </dsp:txXfrm>
    </dsp:sp>
    <dsp:sp modelId="{8EFCDC49-2431-44A7-9E88-01190BAF5B19}">
      <dsp:nvSpPr>
        <dsp:cNvPr id="0" name=""/>
        <dsp:cNvSpPr/>
      </dsp:nvSpPr>
      <dsp:spPr>
        <a:xfrm>
          <a:off x="182084" y="0"/>
          <a:ext cx="6813969"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937" tIns="0" rIns="188937" bIns="0" numCol="1" spcCol="1270" anchor="ctr" anchorCtr="0">
          <a:noAutofit/>
        </a:bodyPr>
        <a:lstStyle/>
        <a:p>
          <a:pPr marL="0" lvl="0" indent="0" algn="l" defTabSz="1244600">
            <a:lnSpc>
              <a:spcPct val="90000"/>
            </a:lnSpc>
            <a:spcBef>
              <a:spcPct val="0"/>
            </a:spcBef>
            <a:spcAft>
              <a:spcPct val="35000"/>
            </a:spcAft>
            <a:buNone/>
          </a:pPr>
          <a:r>
            <a:rPr lang="en-US" sz="2800" kern="1200" noProof="0" dirty="0">
              <a:solidFill>
                <a:schemeClr val="tx1"/>
              </a:solidFill>
            </a:rPr>
            <a:t>Cyber security defense strategies</a:t>
          </a:r>
        </a:p>
      </dsp:txBody>
      <dsp:txXfrm>
        <a:off x="182084" y="0"/>
        <a:ext cx="6813969" cy="6424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74219-EC9E-4267-A04D-B18EE847387A}">
      <dsp:nvSpPr>
        <dsp:cNvPr id="0" name=""/>
        <dsp:cNvSpPr/>
      </dsp:nvSpPr>
      <dsp:spPr>
        <a:xfrm>
          <a:off x="0" y="1568560"/>
          <a:ext cx="7140939" cy="281531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54216" tIns="1353820" rIns="554216" bIns="199136" numCol="1" spcCol="1270" anchor="t" anchorCtr="0">
          <a:noAutofit/>
        </a:bodyPr>
        <a:lstStyle/>
        <a:p>
          <a:pPr marL="285750" lvl="1" indent="0" algn="l" defTabSz="1244600">
            <a:lnSpc>
              <a:spcPct val="90000"/>
            </a:lnSpc>
            <a:spcBef>
              <a:spcPct val="0"/>
            </a:spcBef>
            <a:spcAft>
              <a:spcPct val="15000"/>
            </a:spcAft>
            <a:buClr>
              <a:schemeClr val="accent2"/>
            </a:buClr>
            <a:buFont typeface="Wingdings" panose="05000000000000000000" pitchFamily="2" charset="2"/>
            <a:buChar char="§"/>
          </a:pPr>
          <a:r>
            <a:rPr lang="en-US" sz="2800" kern="1200" dirty="0">
              <a:solidFill>
                <a:schemeClr val="bg1"/>
              </a:solidFill>
            </a:rPr>
            <a:t>Advanced analytics and data science
Intelligent data-driven decision-making</a:t>
          </a:r>
        </a:p>
      </dsp:txBody>
      <dsp:txXfrm>
        <a:off x="0" y="1568560"/>
        <a:ext cx="7140939" cy="2815312"/>
      </dsp:txXfrm>
    </dsp:sp>
    <dsp:sp modelId="{8EFCDC49-2431-44A7-9E88-01190BAF5B19}">
      <dsp:nvSpPr>
        <dsp:cNvPr id="0" name=""/>
        <dsp:cNvSpPr/>
      </dsp:nvSpPr>
      <dsp:spPr>
        <a:xfrm>
          <a:off x="182084" y="109754"/>
          <a:ext cx="6813969" cy="642414"/>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8937" tIns="0" rIns="188937" bIns="0" numCol="1" spcCol="1270" anchor="ctr" anchorCtr="0">
          <a:noAutofit/>
        </a:bodyPr>
        <a:lstStyle/>
        <a:p>
          <a:pPr marL="0" lvl="0" indent="0" algn="l" defTabSz="1244600">
            <a:lnSpc>
              <a:spcPct val="90000"/>
            </a:lnSpc>
            <a:spcBef>
              <a:spcPct val="0"/>
            </a:spcBef>
            <a:spcAft>
              <a:spcPct val="35000"/>
            </a:spcAft>
            <a:buNone/>
          </a:pPr>
          <a:r>
            <a:rPr lang="fr-FR" sz="2800" kern="1200" dirty="0">
              <a:solidFill>
                <a:schemeClr val="tx1"/>
              </a:solidFill>
            </a:rPr>
            <a:t>Data science</a:t>
          </a:r>
          <a:endParaRPr lang="en-US" sz="2800" kern="1200" dirty="0">
            <a:solidFill>
              <a:schemeClr val="tx1"/>
            </a:solidFill>
          </a:endParaRPr>
        </a:p>
      </dsp:txBody>
      <dsp:txXfrm>
        <a:off x="182084" y="109754"/>
        <a:ext cx="6813969" cy="64241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ofbigdata.springeropen.com/articles/10.1186/s40537-020-00318-5#ref-CR82"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journalofbigdata.springeropen.com/articles/10.1186/s40537-020-00318-5#ref-CR6" TargetMode="External"/><Relationship Id="rId3" Type="http://schemas.openxmlformats.org/officeDocument/2006/relationships/hyperlink" Target="https://journalofbigdata.springeropen.com/articles/10.1186/s40537-020-00318-5#ref-CR1" TargetMode="External"/><Relationship Id="rId7" Type="http://schemas.openxmlformats.org/officeDocument/2006/relationships/hyperlink" Target="https://journalofbigdata.springeropen.com/articles/10.1186/s40537-020-00318-5#ref-CR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journalofbigdata.springeropen.com/articles/10.1186/s40537-020-00318-5#ref-CR4" TargetMode="External"/><Relationship Id="rId5" Type="http://schemas.openxmlformats.org/officeDocument/2006/relationships/hyperlink" Target="https://journalofbigdata.springeropen.com/articles/10.1186/s40537-020-00318-5#ref-CR3" TargetMode="External"/><Relationship Id="rId4" Type="http://schemas.openxmlformats.org/officeDocument/2006/relationships/hyperlink" Target="https://journalofbigdata.springeropen.com/articles/10.1186/s40537-020-00318-5#ref-CR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Android_(operating_system)" TargetMode="External"/><Relationship Id="rId3" Type="http://schemas.openxmlformats.org/officeDocument/2006/relationships/hyperlink" Target="https://journalofbigdata.springeropen.com/articles/10.1186/s40537-020-00318-5#ref-CR7" TargetMode="External"/><Relationship Id="rId7" Type="http://schemas.openxmlformats.org/officeDocument/2006/relationships/hyperlink" Target="https://en.wikipedia.org/wiki/Microsoft_Window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AV-TEST#cite_note-Harley_2011-1" TargetMode="External"/><Relationship Id="rId11" Type="http://schemas.openxmlformats.org/officeDocument/2006/relationships/hyperlink" Target="https://en.wikipedia.org/wiki/AV-TEST#cite_note-phys.org_2013-01-3" TargetMode="External"/><Relationship Id="rId5" Type="http://schemas.openxmlformats.org/officeDocument/2006/relationships/hyperlink" Target="https://en.wikipedia.org/wiki/Security_software" TargetMode="External"/><Relationship Id="rId10" Type="http://schemas.openxmlformats.org/officeDocument/2006/relationships/hyperlink" Target="https://en.wikipedia.org/wiki/Magdeburg" TargetMode="External"/><Relationship Id="rId4" Type="http://schemas.openxmlformats.org/officeDocument/2006/relationships/hyperlink" Target="https://en.wikipedia.org/wiki/Antivirus_software" TargetMode="External"/><Relationship Id="rId9" Type="http://schemas.openxmlformats.org/officeDocument/2006/relationships/hyperlink" Target="https://en.wikipedia.org/wiki/AV-TEST#cite_note-Rosenblatt_2012-03-2"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1" i="0" dirty="0">
                <a:solidFill>
                  <a:srgbClr val="5B0F00"/>
                </a:solidFill>
                <a:effectLst/>
                <a:latin typeface="Bitter"/>
              </a:rPr>
              <a:t>Dr. Iqbal H. </a:t>
            </a:r>
            <a:r>
              <a:rPr lang="en-US" sz="1800" b="1" i="0" dirty="0" err="1">
                <a:solidFill>
                  <a:srgbClr val="5B0F00"/>
                </a:solidFill>
                <a:effectLst/>
                <a:latin typeface="Bitter"/>
              </a:rPr>
              <a:t>Sarker</a:t>
            </a:r>
            <a:r>
              <a:rPr lang="en-US" sz="1800" b="1" i="0" dirty="0">
                <a:solidFill>
                  <a:srgbClr val="5B0F00"/>
                </a:solidFill>
                <a:effectLst/>
                <a:latin typeface="Bitter"/>
              </a:rPr>
              <a:t>  (PhD, Australia)</a:t>
            </a:r>
          </a:p>
          <a:p>
            <a:pPr algn="l" rtl="0"/>
            <a:r>
              <a:rPr lang="en-US" sz="1800" b="1" i="0" dirty="0">
                <a:solidFill>
                  <a:srgbClr val="5B0F00"/>
                </a:solidFill>
                <a:effectLst/>
                <a:latin typeface="Bitter"/>
              </a:rPr>
              <a:t>Researcher and Faculty, Dept. of Computer Science &amp; Engineering (CSE), </a:t>
            </a:r>
            <a:endParaRPr lang="en-US" sz="1800" b="0" i="0" dirty="0">
              <a:solidFill>
                <a:srgbClr val="0F0F0F"/>
              </a:solidFill>
              <a:effectLst/>
              <a:latin typeface="Bitter"/>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2</a:t>
            </a:fld>
            <a:endParaRPr lang="en-US" dirty="0"/>
          </a:p>
        </p:txBody>
      </p:sp>
    </p:spTree>
    <p:extLst>
      <p:ext uri="{BB962C8B-B14F-4D97-AF65-F5344CB8AC3E}">
        <p14:creationId xmlns:p14="http://schemas.microsoft.com/office/powerpoint/2010/main" val="2396202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solidFill>
                  <a:srgbClr val="5F6368"/>
                </a:solidFill>
                <a:effectLst/>
              </a:rPr>
              <a:t>The risks generally associated with any attack, which take into account three security factors, such as threats, i.e. who attacks, vulnerabilities, i.e. the weaknesses they attack, and impacts, </a:t>
            </a:r>
            <a:r>
              <a:rPr lang="en-US" dirty="0" err="1">
                <a:solidFill>
                  <a:srgbClr val="5F6368"/>
                </a:solidFill>
                <a:effectLst/>
              </a:rPr>
              <a:t>ie</a:t>
            </a:r>
            <a:r>
              <a:rPr lang="en-US" dirty="0">
                <a:solidFill>
                  <a:srgbClr val="5F6368"/>
                </a:solidFill>
                <a:effectLst/>
              </a:rPr>
              <a:t> what the attack does [9].</a:t>
            </a:r>
            <a:endParaRPr lang="en-US" dirty="0">
              <a:solidFill>
                <a:srgbClr val="000000"/>
              </a:solidFill>
              <a:effectLst/>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12</a:t>
            </a:fld>
            <a:endParaRPr lang="en-US" dirty="0"/>
          </a:p>
        </p:txBody>
      </p:sp>
    </p:spTree>
    <p:extLst>
      <p:ext uri="{BB962C8B-B14F-4D97-AF65-F5344CB8AC3E}">
        <p14:creationId xmlns:p14="http://schemas.microsoft.com/office/powerpoint/2010/main" val="1316418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Defense strategies are needed to protect data or information, information systems and networks against cyber attacks or intrusions.</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13</a:t>
            </a:fld>
            <a:endParaRPr lang="en-US" dirty="0"/>
          </a:p>
        </p:txBody>
      </p:sp>
    </p:spTree>
    <p:extLst>
      <p:ext uri="{BB962C8B-B14F-4D97-AF65-F5344CB8AC3E}">
        <p14:creationId xmlns:p14="http://schemas.microsoft.com/office/powerpoint/2010/main" val="146855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We live in the age of data, advanced analytics and data science,  that are linked to intelligent data-driven decision making.</a:t>
            </a:r>
          </a:p>
          <a:p>
            <a:r>
              <a:rPr lang="en-US" b="0" i="0" dirty="0">
                <a:solidFill>
                  <a:srgbClr val="333333"/>
                </a:solidFill>
                <a:effectLst/>
                <a:latin typeface="Georgia" panose="02040502050405020303" pitchFamily="18" charset="0"/>
              </a:rPr>
              <a:t>Although the process of finding patterns or uncovering hidden and interesting knowledge from data is known as data mining [47],</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14</a:t>
            </a:fld>
            <a:endParaRPr lang="en-US" dirty="0"/>
          </a:p>
        </p:txBody>
      </p:sp>
    </p:spTree>
    <p:extLst>
      <p:ext uri="{BB962C8B-B14F-4D97-AF65-F5344CB8AC3E}">
        <p14:creationId xmlns:p14="http://schemas.microsoft.com/office/powerpoint/2010/main" val="3434197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figure shows the typical transfer of data to preview to decision at different time periods and general analytical steps in data science, in terms of a variety of analytical goals (G) and approaches (A) to achieve data towards decision.</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15</a:t>
            </a:fld>
            <a:endParaRPr lang="en-US" dirty="0"/>
          </a:p>
        </p:txBody>
      </p:sp>
    </p:spTree>
    <p:extLst>
      <p:ext uri="{BB962C8B-B14F-4D97-AF65-F5344CB8AC3E}">
        <p14:creationId xmlns:p14="http://schemas.microsoft.com/office/powerpoint/2010/main" val="626636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we discuss the data science of cybersecurity, including various categories of cyber incident data with their use in different fields of application, as well as the key terms and areas related to our study</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16</a:t>
            </a:fld>
            <a:endParaRPr lang="en-US" dirty="0"/>
          </a:p>
        </p:txBody>
      </p:sp>
    </p:spTree>
    <p:extLst>
      <p:ext uri="{BB962C8B-B14F-4D97-AF65-F5344CB8AC3E}">
        <p14:creationId xmlns:p14="http://schemas.microsoft.com/office/powerpoint/2010/main" val="3688430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Machine learning (ML) is generally considered a branch of "artificial intelligence",  which is closely related to computer statistics, data mining and analysis,  to data science, with a particular focus on how computers learn from data [82, 83].</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17</a:t>
            </a:fld>
            <a:endParaRPr lang="en-US" dirty="0"/>
          </a:p>
        </p:txBody>
      </p:sp>
    </p:spTree>
    <p:extLst>
      <p:ext uri="{BB962C8B-B14F-4D97-AF65-F5344CB8AC3E}">
        <p14:creationId xmlns:p14="http://schemas.microsoft.com/office/powerpoint/2010/main" val="1945958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Machine learning (ML) is generally considered a branch of "artificial intelligence",  which is closely related to computer statistics, data mining and analysis,  to data science, with a particular focus on how computers learn from data [82, 83].</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18</a:t>
            </a:fld>
            <a:endParaRPr lang="en-US" dirty="0"/>
          </a:p>
        </p:txBody>
      </p:sp>
    </p:spTree>
    <p:extLst>
      <p:ext uri="{BB962C8B-B14F-4D97-AF65-F5344CB8AC3E}">
        <p14:creationId xmlns:p14="http://schemas.microsoft.com/office/powerpoint/2010/main" val="2250880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The different methods that can be used to solve machine learning tasks and how they relate to cybersecurity tasks.</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19</a:t>
            </a:fld>
            <a:endParaRPr lang="en-US" dirty="0"/>
          </a:p>
        </p:txBody>
      </p:sp>
    </p:spTree>
    <p:extLst>
      <p:ext uri="{BB962C8B-B14F-4D97-AF65-F5344CB8AC3E}">
        <p14:creationId xmlns:p14="http://schemas.microsoft.com/office/powerpoint/2010/main" val="1458957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Deep learning is a part of machine learning in the area of artificial intelligence, which is a computational model that is inspired by the biological neural networks in the human brain [</a:t>
            </a:r>
            <a:r>
              <a:rPr lang="en-US" b="0" i="0" dirty="0">
                <a:solidFill>
                  <a:srgbClr val="004B83"/>
                </a:solidFill>
                <a:effectLst/>
                <a:latin typeface="Georgia" panose="02040502050405020303" pitchFamily="18" charset="0"/>
                <a:hlinkClick r:id="rId3" tooltip="Han J, Pei J, Kamber M. Data mining: concepts and techniques, 2011."/>
              </a:rPr>
              <a:t>82</a:t>
            </a:r>
            <a:r>
              <a:rPr lang="en-US" b="0" i="0" dirty="0">
                <a:solidFill>
                  <a:srgbClr val="333333"/>
                </a:solidFill>
                <a:effectLst/>
                <a:latin typeface="Georgia" panose="02040502050405020303" pitchFamily="18" charset="0"/>
              </a:rPr>
              <a:t>]. </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20</a:t>
            </a:fld>
            <a:endParaRPr lang="en-US" dirty="0"/>
          </a:p>
        </p:txBody>
      </p:sp>
    </p:spTree>
    <p:extLst>
      <p:ext uri="{BB962C8B-B14F-4D97-AF65-F5344CB8AC3E}">
        <p14:creationId xmlns:p14="http://schemas.microsoft.com/office/powerpoint/2010/main" val="4080919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As previously stated, cybersecurity data science is data-centric, applies machine learning methods, attempts to quantify cyber risks, promotes inference techniques to analyze patterns of behavior, focuses on generation security response alerts and ultimately seeks to optimize cybersecurity operations. Therefore, we briefly discuss a multiple data processing framework that can potentially be used to discover security information from raw data to create intelligent cybersecurity systems, for example, data-based access control. dynamic policy rules or an intrusion detection and prevention system.</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21</a:t>
            </a:fld>
            <a:endParaRPr lang="en-US" dirty="0"/>
          </a:p>
        </p:txBody>
      </p:sp>
    </p:spTree>
    <p:extLst>
      <p:ext uri="{BB962C8B-B14F-4D97-AF65-F5344CB8AC3E}">
        <p14:creationId xmlns:p14="http://schemas.microsoft.com/office/powerpoint/2010/main" val="2389415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Due to the increasing dependency on digitalization and Internet-of-Things (IoT) [</a:t>
            </a:r>
            <a:r>
              <a:rPr lang="en-US" b="0" i="0" dirty="0">
                <a:solidFill>
                  <a:srgbClr val="004B83"/>
                </a:solidFill>
                <a:effectLst/>
                <a:latin typeface="Georgia" panose="02040502050405020303" pitchFamily="18" charset="0"/>
                <a:hlinkClick r:id="rId3" tooltip="Li S, Da Xu L, Zhao S. The internet of things: a survey. Inform Syst Front. 2015;17(2):243–59."/>
              </a:rPr>
              <a:t>1</a:t>
            </a:r>
            <a:r>
              <a:rPr lang="en-US" b="0" i="0" dirty="0">
                <a:solidFill>
                  <a:srgbClr val="333333"/>
                </a:solidFill>
                <a:effectLst/>
                <a:latin typeface="Georgia" panose="02040502050405020303" pitchFamily="18" charset="0"/>
              </a:rPr>
              <a:t>], various security incidents such as unauthorized access [</a:t>
            </a:r>
            <a:r>
              <a:rPr lang="en-US" b="0" i="0" dirty="0">
                <a:solidFill>
                  <a:srgbClr val="004B83"/>
                </a:solidFill>
                <a:effectLst/>
                <a:latin typeface="Georgia" panose="02040502050405020303" pitchFamily="18" charset="0"/>
                <a:hlinkClick r:id="rId4" tooltip="Sun N, Zhang J, Rimba P, Gao S, Zhang LY, Xiang Y. Data-driven cybersecurity incident prediction: a survey. IEEE Commun Surv Tutor. 2018;21(2):1744–72."/>
              </a:rPr>
              <a:t>2</a:t>
            </a:r>
            <a:r>
              <a:rPr lang="en-US" b="0" i="0" dirty="0">
                <a:solidFill>
                  <a:srgbClr val="333333"/>
                </a:solidFill>
                <a:effectLst/>
                <a:latin typeface="Georgia" panose="02040502050405020303" pitchFamily="18" charset="0"/>
              </a:rPr>
              <a:t>], malware attack [</a:t>
            </a:r>
            <a:r>
              <a:rPr lang="en-US" b="0" i="0" dirty="0">
                <a:solidFill>
                  <a:srgbClr val="004B83"/>
                </a:solidFill>
                <a:effectLst/>
                <a:latin typeface="Georgia" panose="02040502050405020303" pitchFamily="18" charset="0"/>
                <a:hlinkClick r:id="rId5" tooltip="McIntosh T, Jang-Jaccard J, Watters P, Susnjak T. The inadequacy of entropy-based ransomware detection. In: International conference on neural information processing. New York: Springer; 2019. p. 181–189"/>
              </a:rPr>
              <a:t>3</a:t>
            </a:r>
            <a:r>
              <a:rPr lang="en-US" b="0" i="0" dirty="0">
                <a:solidFill>
                  <a:srgbClr val="333333"/>
                </a:solidFill>
                <a:effectLst/>
                <a:latin typeface="Georgia" panose="02040502050405020303" pitchFamily="18" charset="0"/>
              </a:rPr>
              <a:t>], zero-day attack [</a:t>
            </a:r>
            <a:r>
              <a:rPr lang="en-US" b="0" i="0" dirty="0">
                <a:solidFill>
                  <a:srgbClr val="004B83"/>
                </a:solidFill>
                <a:effectLst/>
                <a:latin typeface="Georgia" panose="02040502050405020303" pitchFamily="18" charset="0"/>
                <a:hlinkClick r:id="rId6" tooltip="Alazab M, Venkatraman S, Watters P, Alazab M, et al. Zero-day malware detection based on supervised learning algorithms of api call signatures (2010)"/>
              </a:rPr>
              <a:t>4</a:t>
            </a:r>
            <a:r>
              <a:rPr lang="en-US" b="0" i="0" dirty="0">
                <a:solidFill>
                  <a:srgbClr val="333333"/>
                </a:solidFill>
                <a:effectLst/>
                <a:latin typeface="Georgia" panose="02040502050405020303" pitchFamily="18" charset="0"/>
              </a:rPr>
              <a:t>], data breach [</a:t>
            </a:r>
            <a:r>
              <a:rPr lang="en-US" b="0" i="0" dirty="0">
                <a:solidFill>
                  <a:srgbClr val="004B83"/>
                </a:solidFill>
                <a:effectLst/>
                <a:latin typeface="Georgia" panose="02040502050405020303" pitchFamily="18" charset="0"/>
                <a:hlinkClick r:id="rId7" tooltip="Shaw A. Data breach: from notification to prevention using pci dss. Colum Soc Probs. 2009;43:517."/>
              </a:rPr>
              <a:t>5</a:t>
            </a:r>
            <a:r>
              <a:rPr lang="en-US" b="0" i="0" dirty="0">
                <a:solidFill>
                  <a:srgbClr val="333333"/>
                </a:solidFill>
                <a:effectLst/>
                <a:latin typeface="Georgia" panose="02040502050405020303" pitchFamily="18" charset="0"/>
              </a:rPr>
              <a:t>], denial of service (DoS) [</a:t>
            </a:r>
            <a:r>
              <a:rPr lang="en-US" b="0" i="0" dirty="0">
                <a:solidFill>
                  <a:srgbClr val="004B83"/>
                </a:solidFill>
                <a:effectLst/>
                <a:latin typeface="Georgia" panose="02040502050405020303" pitchFamily="18" charset="0"/>
                <a:hlinkClick r:id="rId4" tooltip="Sun N, Zhang J, Rimba P, Gao S, Zhang LY, Xiang Y. Data-driven cybersecurity incident prediction: a survey. IEEE Commun Surv Tutor. 2018;21(2):1744–72."/>
              </a:rPr>
              <a:t>2</a:t>
            </a:r>
            <a:r>
              <a:rPr lang="en-US" b="0" i="0" dirty="0">
                <a:solidFill>
                  <a:srgbClr val="333333"/>
                </a:solidFill>
                <a:effectLst/>
                <a:latin typeface="Georgia" panose="02040502050405020303" pitchFamily="18" charset="0"/>
              </a:rPr>
              <a:t>], social engineering or phishing [</a:t>
            </a:r>
            <a:r>
              <a:rPr lang="en-US" b="0" i="0" dirty="0">
                <a:solidFill>
                  <a:srgbClr val="004B83"/>
                </a:solidFill>
                <a:effectLst/>
                <a:latin typeface="Georgia" panose="02040502050405020303" pitchFamily="18" charset="0"/>
                <a:hlinkClick r:id="rId8" tooltip="Gupta BB, Tewari A, Jain AK, Agrawal DP. Fighting against phishing attacks: state of the art and future challenges. Neural Comput Appl. 2017;28(12):3629–54."/>
              </a:rPr>
              <a:t>6</a:t>
            </a:r>
            <a:r>
              <a:rPr lang="en-US" b="0" i="0" dirty="0">
                <a:solidFill>
                  <a:srgbClr val="333333"/>
                </a:solidFill>
                <a:effectLst/>
                <a:latin typeface="Georgia" panose="02040502050405020303" pitchFamily="18" charset="0"/>
              </a:rPr>
              <a:t>] etc.</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4</a:t>
            </a:fld>
            <a:endParaRPr lang="en-US" dirty="0"/>
          </a:p>
        </p:txBody>
      </p:sp>
    </p:spTree>
    <p:extLst>
      <p:ext uri="{BB962C8B-B14F-4D97-AF65-F5344CB8AC3E}">
        <p14:creationId xmlns:p14="http://schemas.microsoft.com/office/powerpoint/2010/main" val="2148907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The figure shows an overview of the framework, involving multiple layers of processing, from raw data from security events to services.</a:t>
            </a:r>
            <a:endParaRPr lang="en-US" noProof="1"/>
          </a:p>
        </p:txBody>
      </p:sp>
      <p:sp>
        <p:nvSpPr>
          <p:cNvPr id="4" name="Slide Number Placeholder 3"/>
          <p:cNvSpPr>
            <a:spLocks noGrp="1"/>
          </p:cNvSpPr>
          <p:nvPr>
            <p:ph type="sldNum" sz="quarter" idx="5"/>
          </p:nvPr>
        </p:nvSpPr>
        <p:spPr/>
        <p:txBody>
          <a:bodyPr/>
          <a:lstStyle/>
          <a:p>
            <a:fld id="{D3F28A1F-3E69-47E5-AE93-E7F2155A242D}" type="slidenum">
              <a:rPr lang="en-US" smtClean="0"/>
              <a:t>22</a:t>
            </a:fld>
            <a:endParaRPr lang="en-US" dirty="0"/>
          </a:p>
        </p:txBody>
      </p:sp>
    </p:spTree>
    <p:extLst>
      <p:ext uri="{BB962C8B-B14F-4D97-AF65-F5344CB8AC3E}">
        <p14:creationId xmlns:p14="http://schemas.microsoft.com/office/powerpoint/2010/main" val="2977534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science of cybersecurity data and relevant methods,</a:t>
            </a:r>
          </a:p>
          <a:p>
            <a:r>
              <a:rPr lang="en-US" dirty="0">
                <a:effectLst/>
              </a:rPr>
              <a:t>but also to discuss the applicability of data-driven intelligent decision-making in cybersecurity systems and services from a machine learning perspective.</a:t>
            </a:r>
          </a:p>
          <a:p>
            <a:r>
              <a:rPr lang="en-US" dirty="0">
                <a:effectLst/>
              </a:rPr>
              <a:t>Our analysis and discussion may have several implications for both security researchers and practitioners.</a:t>
            </a:r>
          </a:p>
          <a:p>
            <a:r>
              <a:rPr lang="en-US" dirty="0">
                <a:effectLst/>
              </a:rPr>
              <a:t>For researchers, we have highlighted several issues and avenues for future research.</a:t>
            </a:r>
            <a:endParaRPr lang="fr-FR" dirty="0">
              <a:effectLst/>
            </a:endParaRPr>
          </a:p>
        </p:txBody>
      </p:sp>
      <p:sp>
        <p:nvSpPr>
          <p:cNvPr id="4" name="Slide Number Placeholder 3"/>
          <p:cNvSpPr>
            <a:spLocks noGrp="1"/>
          </p:cNvSpPr>
          <p:nvPr>
            <p:ph type="sldNum" sz="quarter" idx="5"/>
          </p:nvPr>
        </p:nvSpPr>
        <p:spPr/>
        <p:txBody>
          <a:bodyPr/>
          <a:lstStyle/>
          <a:p>
            <a:fld id="{D3F28A1F-3E69-47E5-AE93-E7F2155A242D}" type="slidenum">
              <a:rPr lang="en-US" smtClean="0"/>
              <a:t>23</a:t>
            </a:fld>
            <a:endParaRPr lang="en-US" dirty="0"/>
          </a:p>
        </p:txBody>
      </p:sp>
    </p:spTree>
    <p:extLst>
      <p:ext uri="{BB962C8B-B14F-4D97-AF65-F5344CB8AC3E}">
        <p14:creationId xmlns:p14="http://schemas.microsoft.com/office/powerpoint/2010/main" val="26517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https://journalofbigdata.springeropen.com/articles/10.1186/s40537-020-00318-5#Sec10</a:t>
            </a:r>
          </a:p>
        </p:txBody>
      </p:sp>
      <p:sp>
        <p:nvSpPr>
          <p:cNvPr id="4" name="Slide Number Placeholder 3"/>
          <p:cNvSpPr>
            <a:spLocks noGrp="1"/>
          </p:cNvSpPr>
          <p:nvPr>
            <p:ph type="sldNum" sz="quarter" idx="5"/>
          </p:nvPr>
        </p:nvSpPr>
        <p:spPr/>
        <p:txBody>
          <a:bodyPr/>
          <a:lstStyle/>
          <a:p>
            <a:fld id="{D3F28A1F-3E69-47E5-AE93-E7F2155A242D}" type="slidenum">
              <a:rPr lang="en-US" smtClean="0"/>
              <a:t>25</a:t>
            </a:fld>
            <a:endParaRPr lang="en-US" dirty="0"/>
          </a:p>
        </p:txBody>
      </p:sp>
    </p:spTree>
    <p:extLst>
      <p:ext uri="{BB962C8B-B14F-4D97-AF65-F5344CB8AC3E}">
        <p14:creationId xmlns:p14="http://schemas.microsoft.com/office/powerpoint/2010/main" val="81626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noProof="0" dirty="0">
                <a:solidFill>
                  <a:srgbClr val="333333"/>
                </a:solidFill>
                <a:effectLst/>
                <a:latin typeface="Georgia" panose="02040502050405020303" pitchFamily="18" charset="0"/>
              </a:rPr>
              <a:t>have grown at an exponential rate in recent years. For instance, in 2010, there were less than 50 million unique malware executables known to the security community.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noProof="0" dirty="0">
                <a:solidFill>
                  <a:srgbClr val="333333"/>
                </a:solidFill>
                <a:effectLst/>
                <a:latin typeface="Georgia" panose="02040502050405020303" pitchFamily="18" charset="0"/>
              </a:rPr>
              <a:t>By 2012, they were double around 100 million, and in 2019, there are more than 900 million malicious executables known to the security community, and this number is likely to grow, according to the statistics of AV-TEST institute in Germany [</a:t>
            </a:r>
            <a:r>
              <a:rPr lang="en-US" b="0" i="0" noProof="0" dirty="0">
                <a:solidFill>
                  <a:srgbClr val="004B83"/>
                </a:solidFill>
                <a:effectLst/>
                <a:latin typeface="Georgia" panose="02040502050405020303" pitchFamily="18" charset="0"/>
                <a:hlinkClick r:id="rId3" tooltip="Av-test institute, germany, &#10;https://www.av-test.org/en/statistics/malware/&#10;&#10;. Accessed 20 Oct 2019."/>
              </a:rPr>
              <a:t>7</a:t>
            </a:r>
            <a:r>
              <a:rPr lang="en-US" b="0" i="0" noProof="0" dirty="0">
                <a:solidFill>
                  <a:srgbClr val="333333"/>
                </a:solidFill>
                <a:effectLst/>
                <a:latin typeface="Georgia" panose="02040502050405020303"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noProof="0" dirty="0">
                <a:solidFill>
                  <a:srgbClr val="202122"/>
                </a:solidFill>
                <a:effectLst/>
                <a:latin typeface="Arial" panose="020B0604020202020204" pitchFamily="34" charset="0"/>
              </a:rPr>
              <a:t>AV-TEST</a:t>
            </a:r>
            <a:r>
              <a:rPr lang="en-US" b="0" i="0" noProof="0" dirty="0">
                <a:solidFill>
                  <a:srgbClr val="202122"/>
                </a:solidFill>
                <a:effectLst/>
                <a:latin typeface="Arial" panose="020B0604020202020204" pitchFamily="34" charset="0"/>
              </a:rPr>
              <a:t> is an independent organization which evaluates and rates </a:t>
            </a:r>
            <a:r>
              <a:rPr lang="en-US" b="0" i="0" u="none" strike="noStrike" noProof="0" dirty="0">
                <a:solidFill>
                  <a:srgbClr val="0645AD"/>
                </a:solidFill>
                <a:effectLst/>
                <a:latin typeface="Arial" panose="020B0604020202020204" pitchFamily="34" charset="0"/>
                <a:hlinkClick r:id="rId4" tooltip="Antivirus software"/>
              </a:rPr>
              <a:t>antivirus</a:t>
            </a:r>
            <a:r>
              <a:rPr lang="en-US" b="0" i="0" noProof="0" dirty="0">
                <a:solidFill>
                  <a:srgbClr val="202122"/>
                </a:solidFill>
                <a:effectLst/>
                <a:latin typeface="Arial" panose="020B0604020202020204" pitchFamily="34" charset="0"/>
              </a:rPr>
              <a:t> and </a:t>
            </a:r>
            <a:r>
              <a:rPr lang="en-US" b="0" i="0" u="none" strike="noStrike" noProof="0" dirty="0">
                <a:solidFill>
                  <a:srgbClr val="0645AD"/>
                </a:solidFill>
                <a:effectLst/>
                <a:latin typeface="Arial" panose="020B0604020202020204" pitchFamily="34" charset="0"/>
                <a:hlinkClick r:id="rId5" tooltip="Security software"/>
              </a:rPr>
              <a:t>security suite software</a:t>
            </a:r>
            <a:r>
              <a:rPr lang="en-US" b="0" i="0" u="none" strike="noStrike" baseline="30000" noProof="0" dirty="0">
                <a:solidFill>
                  <a:srgbClr val="0645AD"/>
                </a:solidFill>
                <a:effectLst/>
                <a:latin typeface="Arial" panose="020B0604020202020204" pitchFamily="34" charset="0"/>
                <a:hlinkClick r:id="rId6"/>
              </a:rPr>
              <a:t>[1]</a:t>
            </a:r>
            <a:r>
              <a:rPr lang="en-US" b="0" i="0" noProof="0" dirty="0">
                <a:solidFill>
                  <a:srgbClr val="202122"/>
                </a:solidFill>
                <a:effectLst/>
                <a:latin typeface="Arial" panose="020B0604020202020204" pitchFamily="34" charset="0"/>
              </a:rPr>
              <a:t> for </a:t>
            </a:r>
            <a:r>
              <a:rPr lang="en-US" b="0" i="0" u="none" strike="noStrike" noProof="0" dirty="0">
                <a:solidFill>
                  <a:srgbClr val="0645AD"/>
                </a:solidFill>
                <a:effectLst/>
                <a:latin typeface="Arial" panose="020B0604020202020204" pitchFamily="34" charset="0"/>
                <a:hlinkClick r:id="rId7" tooltip="Microsoft Windows"/>
              </a:rPr>
              <a:t>Microsoft Windows</a:t>
            </a:r>
            <a:r>
              <a:rPr lang="en-US" b="0" i="0" noProof="0" dirty="0">
                <a:solidFill>
                  <a:srgbClr val="202122"/>
                </a:solidFill>
                <a:effectLst/>
                <a:latin typeface="Arial" panose="020B0604020202020204" pitchFamily="34" charset="0"/>
              </a:rPr>
              <a:t> and </a:t>
            </a:r>
            <a:r>
              <a:rPr lang="en-US" b="0" i="0" u="none" strike="noStrike" noProof="0" dirty="0">
                <a:solidFill>
                  <a:srgbClr val="0645AD"/>
                </a:solidFill>
                <a:effectLst/>
                <a:latin typeface="Arial" panose="020B0604020202020204" pitchFamily="34" charset="0"/>
                <a:hlinkClick r:id="rId8" tooltip="Android (operating system)"/>
              </a:rPr>
              <a:t>Android</a:t>
            </a:r>
            <a:r>
              <a:rPr lang="en-US" b="0" i="0" noProof="0" dirty="0">
                <a:solidFill>
                  <a:srgbClr val="202122"/>
                </a:solidFill>
                <a:effectLst/>
                <a:latin typeface="Arial" panose="020B0604020202020204" pitchFamily="34" charset="0"/>
              </a:rPr>
              <a:t> operating systems,</a:t>
            </a:r>
            <a:r>
              <a:rPr lang="en-US" b="0" i="0" u="none" strike="noStrike" baseline="30000" noProof="0" dirty="0">
                <a:solidFill>
                  <a:srgbClr val="0645AD"/>
                </a:solidFill>
                <a:effectLst/>
                <a:latin typeface="Arial" panose="020B0604020202020204" pitchFamily="34" charset="0"/>
                <a:hlinkClick r:id="rId9"/>
              </a:rPr>
              <a:t>[2]</a:t>
            </a:r>
            <a:r>
              <a:rPr lang="en-US" b="0" i="0" noProof="0" dirty="0">
                <a:solidFill>
                  <a:srgbClr val="202122"/>
                </a:solidFill>
                <a:effectLst/>
                <a:latin typeface="Arial" panose="020B0604020202020204" pitchFamily="34" charset="0"/>
              </a:rPr>
              <a:t> according to a variety of criteria. The </a:t>
            </a:r>
            <a:r>
              <a:rPr lang="en-US" b="0" i="0" noProof="0" dirty="0" err="1">
                <a:solidFill>
                  <a:srgbClr val="202122"/>
                </a:solidFill>
                <a:effectLst/>
                <a:latin typeface="Arial" panose="020B0604020202020204" pitchFamily="34" charset="0"/>
              </a:rPr>
              <a:t>organisation</a:t>
            </a:r>
            <a:r>
              <a:rPr lang="en-US" b="0" i="0" noProof="0" dirty="0">
                <a:solidFill>
                  <a:srgbClr val="202122"/>
                </a:solidFill>
                <a:effectLst/>
                <a:latin typeface="Arial" panose="020B0604020202020204" pitchFamily="34" charset="0"/>
              </a:rPr>
              <a:t> is based in </a:t>
            </a:r>
            <a:r>
              <a:rPr lang="en-US" b="0" i="0" u="none" strike="noStrike" noProof="0" dirty="0">
                <a:solidFill>
                  <a:srgbClr val="0645AD"/>
                </a:solidFill>
                <a:effectLst/>
                <a:latin typeface="Arial" panose="020B0604020202020204" pitchFamily="34" charset="0"/>
                <a:hlinkClick r:id="rId10" tooltip="Magdeburg"/>
              </a:rPr>
              <a:t>Magdeburg</a:t>
            </a:r>
            <a:r>
              <a:rPr lang="en-US" b="0" i="0" noProof="0" dirty="0">
                <a:solidFill>
                  <a:srgbClr val="202122"/>
                </a:solidFill>
                <a:effectLst/>
                <a:latin typeface="Arial" panose="020B0604020202020204" pitchFamily="34" charset="0"/>
              </a:rPr>
              <a:t>, Germany.</a:t>
            </a:r>
            <a:r>
              <a:rPr lang="en-US" b="0" i="0" u="none" strike="noStrike" baseline="30000" noProof="0" dirty="0">
                <a:solidFill>
                  <a:srgbClr val="0645AD"/>
                </a:solidFill>
                <a:effectLst/>
                <a:latin typeface="Arial" panose="020B0604020202020204" pitchFamily="34" charset="0"/>
                <a:hlinkClick r:id="rId11"/>
              </a:rPr>
              <a:t>[3]</a:t>
            </a:r>
            <a:endParaRPr lang="en-US" noProof="0" dirty="0"/>
          </a:p>
        </p:txBody>
      </p:sp>
      <p:sp>
        <p:nvSpPr>
          <p:cNvPr id="4" name="Slide Number Placeholder 3"/>
          <p:cNvSpPr>
            <a:spLocks noGrp="1"/>
          </p:cNvSpPr>
          <p:nvPr>
            <p:ph type="sldNum" sz="quarter" idx="5"/>
          </p:nvPr>
        </p:nvSpPr>
        <p:spPr/>
        <p:txBody>
          <a:bodyPr/>
          <a:lstStyle/>
          <a:p>
            <a:fld id="{D3F28A1F-3E69-47E5-AE93-E7F2155A242D}" type="slidenum">
              <a:rPr lang="en-US" smtClean="0"/>
              <a:t>5</a:t>
            </a:fld>
            <a:endParaRPr lang="en-US" dirty="0"/>
          </a:p>
        </p:txBody>
      </p:sp>
    </p:spTree>
    <p:extLst>
      <p:ext uri="{BB962C8B-B14F-4D97-AF65-F5344CB8AC3E}">
        <p14:creationId xmlns:p14="http://schemas.microsoft.com/office/powerpoint/2010/main" val="139784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It is estimated that a data breach costs US $ 8.19 million for the United States and US $ 3.9 million on average [8], and the annual cost of cybercrime to the global economy is US $ 400 billion [9 ].According to Juniper Research [10], the number of records broken each year will almost triple over the next 5 years. Thus, it is essential that organizations adopt and implement a robust cybersecurity approach to mitigate losses. According to [11], a country's national security depends on the access of businesses, government and citizens to highly secure applications and tools, as well as the ability to detect and eliminate these cyber threats in a timely manner. </a:t>
            </a:r>
            <a:r>
              <a:rPr lang="en-US" b="0" i="0" dirty="0" err="1">
                <a:solidFill>
                  <a:srgbClr val="333333"/>
                </a:solidFill>
                <a:effectLst/>
                <a:latin typeface="Georgia" panose="02040502050405020303" pitchFamily="18" charset="0"/>
              </a:rPr>
              <a:t>timely.Therefore</a:t>
            </a:r>
            <a:r>
              <a:rPr lang="en-US" b="0" i="0" dirty="0">
                <a:solidFill>
                  <a:srgbClr val="333333"/>
                </a:solidFill>
                <a:effectLst/>
                <a:latin typeface="Georgia" panose="02040502050405020303" pitchFamily="18" charset="0"/>
              </a:rPr>
              <a:t>, effectively identifying various cyber incidents, whether observed or not, and intelligently protecting affected systems against such cyber attacks, is a key issue to be addressed </a:t>
            </a:r>
            <a:r>
              <a:rPr lang="en-US" b="0" i="0" dirty="0" err="1">
                <a:solidFill>
                  <a:srgbClr val="333333"/>
                </a:solidFill>
                <a:effectLst/>
                <a:latin typeface="Georgia" panose="02040502050405020303" pitchFamily="18" charset="0"/>
              </a:rPr>
              <a:t>urgently.Juniper</a:t>
            </a:r>
            <a:r>
              <a:rPr lang="en-US" b="0" i="0" dirty="0">
                <a:solidFill>
                  <a:srgbClr val="333333"/>
                </a:solidFill>
                <a:effectLst/>
                <a:latin typeface="Georgia" panose="02040502050405020303" pitchFamily="18" charset="0"/>
              </a:rPr>
              <a:t> Research are providers of market data, forecasts and research for the global digital technology sector.</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6</a:t>
            </a:fld>
            <a:endParaRPr lang="en-US" dirty="0"/>
          </a:p>
        </p:txBody>
      </p:sp>
    </p:spTree>
    <p:extLst>
      <p:ext uri="{BB962C8B-B14F-4D97-AF65-F5344CB8AC3E}">
        <p14:creationId xmlns:p14="http://schemas.microsoft.com/office/powerpoint/2010/main" val="167388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 security is a collection of technologies and processes designed to protect computers, networks, programs and data against attack, damage or unauthorized access [12].In recent days, cybersecurity is undergoing massive changes in technology and its operations in the context of computing, and data science (DS) is driving the change, where machine learning (ML) a central element Artificial intelligence (AI) can play a vital role in discovering information from data.</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7</a:t>
            </a:fld>
            <a:endParaRPr lang="en-US" dirty="0"/>
          </a:p>
        </p:txBody>
      </p:sp>
    </p:spTree>
    <p:extLst>
      <p:ext uri="{BB962C8B-B14F-4D97-AF65-F5344CB8AC3E}">
        <p14:creationId xmlns:p14="http://schemas.microsoft.com/office/powerpoint/2010/main" val="425662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In this presentation, we focus on Cyber ​​Security Data Science (CDS), which is broadly related to these areas in terms of security data processing techniques and intelligent decision making in real world applications. </a:t>
            </a:r>
          </a:p>
          <a:p>
            <a:r>
              <a:rPr lang="en-US" b="0" i="0" dirty="0">
                <a:solidFill>
                  <a:srgbClr val="333333"/>
                </a:solidFill>
                <a:effectLst/>
                <a:latin typeface="Georgia" panose="02040502050405020303" pitchFamily="18" charset="0"/>
              </a:rPr>
              <a:t>Overall, CDS is data-driven security, applies machine learning methods to quantify cyber risks, and ultimately seeks to optimize cybersecurity operations. </a:t>
            </a:r>
          </a:p>
          <a:p>
            <a:r>
              <a:rPr lang="en-US" b="0" i="0" dirty="0">
                <a:solidFill>
                  <a:srgbClr val="333333"/>
                </a:solidFill>
                <a:effectLst/>
                <a:latin typeface="Georgia" panose="02040502050405020303" pitchFamily="18" charset="0"/>
              </a:rPr>
              <a:t>Therefore, the emphasis is on a thorough description of the different types of machine learning methods, as well as their relationships and use in the context of cybersecurity.</a:t>
            </a:r>
          </a:p>
          <a:p>
            <a:r>
              <a:rPr lang="en-US" b="0" i="0" dirty="0">
                <a:solidFill>
                  <a:srgbClr val="333333"/>
                </a:solidFill>
                <a:effectLst/>
                <a:latin typeface="Georgia" panose="02040502050405020303" pitchFamily="18" charset="0"/>
              </a:rPr>
              <a:t>This presentation does not describe in detail all the different techniques used in cybersecurity; instead, it provides modeling insight into AI-powered cybersecurity data science, especially from a machine learning perspective.</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8</a:t>
            </a:fld>
            <a:endParaRPr lang="en-US" dirty="0"/>
          </a:p>
        </p:txBody>
      </p:sp>
    </p:spTree>
    <p:extLst>
      <p:ext uri="{BB962C8B-B14F-4D97-AF65-F5344CB8AC3E}">
        <p14:creationId xmlns:p14="http://schemas.microsoft.com/office/powerpoint/2010/main" val="4194847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1- </a:t>
            </a:r>
            <a:r>
              <a:rPr lang="en-US" b="0" i="0" dirty="0">
                <a:solidFill>
                  <a:srgbClr val="333333"/>
                </a:solidFill>
                <a:effectLst/>
                <a:latin typeface="Times New Roman" panose="02020603050405020304" pitchFamily="18" charset="0"/>
                <a:cs typeface="Times New Roman" panose="02020603050405020304" pitchFamily="18" charset="0"/>
              </a:rPr>
              <a:t>For this purpose, we also make a review and brief discussion on different machine learning tasks in cybersecurity, and summarize various cybersecurity datasets highlighting their usage in different data-driven cyber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Times New Roman" panose="02020603050405020304" pitchFamily="18" charset="0"/>
                <a:cs typeface="Times New Roman" panose="02020603050405020304" pitchFamily="18" charset="0"/>
              </a:rPr>
              <a:t>2-That could help both the academia and industry people to further research and development in relevant application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Times New Roman" panose="02020603050405020304" pitchFamily="18" charset="0"/>
                <a:cs typeface="Times New Roman" panose="02020603050405020304" pitchFamily="18" charset="0"/>
              </a:rPr>
              <a:t>3- In this framework, we briefly discuss how the cybersecurity data science model can be used to discover useful insights from security data and making data-driven intelligent decisions to build smart cybersecurity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Times New Roman" panose="02020603050405020304" pitchFamily="18" charset="0"/>
              <a:cs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9</a:t>
            </a:fld>
            <a:endParaRPr lang="en-US" dirty="0"/>
          </a:p>
        </p:txBody>
      </p:sp>
    </p:spTree>
    <p:extLst>
      <p:ext uri="{BB962C8B-B14F-4D97-AF65-F5344CB8AC3E}">
        <p14:creationId xmlns:p14="http://schemas.microsoft.com/office/powerpoint/2010/main" val="1600286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is organized as follows. he “Background” section provides an overview of technologies associated with cybersecurity data </a:t>
            </a:r>
            <a:r>
              <a:rPr lang="en-US" dirty="0" err="1"/>
              <a:t>science.The</a:t>
            </a:r>
            <a:r>
              <a:rPr lang="en-US" dirty="0"/>
              <a:t> "Cyber ​​Security Data Science" section defines cybersecurity data science, including various categories of cyber incident data. In the section "Machine learning tasks in cybersecurity", we discuss various categories of machine learning techniques, including their relationship to cybersecurity tasks and summarize a number of cybersecurity models based on machine learning on </a:t>
            </a:r>
            <a:r>
              <a:rPr lang="en-US" dirty="0" err="1"/>
              <a:t>field.In</a:t>
            </a:r>
            <a:r>
              <a:rPr lang="en-US" dirty="0"/>
              <a:t> the section “A Multilayered Framework for Intelligent Cyber ​​Security Services”, we suggest a machine learning-based framework to build a data science model of cybersecurity and discuss different layers with their </a:t>
            </a:r>
            <a:r>
              <a:rPr lang="en-US" dirty="0" err="1"/>
              <a:t>roles.Finally</a:t>
            </a:r>
            <a:r>
              <a:rPr lang="en-US" dirty="0"/>
              <a:t>, the “Conclusion” section concludes this presentation.</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10</a:t>
            </a:fld>
            <a:endParaRPr lang="en-US" dirty="0"/>
          </a:p>
        </p:txBody>
      </p:sp>
    </p:spTree>
    <p:extLst>
      <p:ext uri="{BB962C8B-B14F-4D97-AF65-F5344CB8AC3E}">
        <p14:creationId xmlns:p14="http://schemas.microsoft.com/office/powerpoint/2010/main" val="100880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effectLst/>
                <a:latin typeface="Georgia" panose="02040502050405020303" pitchFamily="18" charset="0"/>
              </a:rPr>
              <a:t>In this section, we provide an overview of technologies associated with cybersecurity data science, including various types of cybersecurity incidents and defense </a:t>
            </a:r>
            <a:r>
              <a:rPr lang="en-US" sz="1200" b="0" i="0" dirty="0" err="1">
                <a:effectLst/>
                <a:latin typeface="Georgia" panose="02040502050405020303" pitchFamily="18" charset="0"/>
              </a:rPr>
              <a:t>strategies.cybersecurity</a:t>
            </a:r>
            <a:r>
              <a:rPr lang="en-US" sz="1200" b="0" i="0" dirty="0">
                <a:effectLst/>
                <a:latin typeface="Georgia" panose="02040502050405020303" pitchFamily="18" charset="0"/>
              </a:rPr>
              <a:t> concerns the understanding of various cyber attacks and the design of corresponding defense strategies that preserve several properties defined </a:t>
            </a:r>
            <a:r>
              <a:rPr lang="en-US" sz="1200" b="0" i="0" dirty="0" err="1">
                <a:effectLst/>
                <a:latin typeface="Georgia" panose="02040502050405020303" pitchFamily="18" charset="0"/>
              </a:rPr>
              <a:t>below,Confidentiality</a:t>
            </a:r>
            <a:r>
              <a:rPr lang="en-US" sz="1200" b="0" i="0" dirty="0">
                <a:effectLst/>
                <a:latin typeface="Georgia" panose="02040502050405020303" pitchFamily="18" charset="0"/>
              </a:rPr>
              <a:t> is a property used to prevent access and disclosure of information to unauthorized people, entities or systems. Integrity is a property used to prevent unauthorized modification or destruction of </a:t>
            </a:r>
            <a:r>
              <a:rPr lang="en-US" sz="1200" b="0" i="0" dirty="0" err="1">
                <a:effectLst/>
                <a:latin typeface="Georgia" panose="02040502050405020303" pitchFamily="18" charset="0"/>
              </a:rPr>
              <a:t>information.Availability</a:t>
            </a:r>
            <a:r>
              <a:rPr lang="en-US" sz="1200" b="0" i="0" dirty="0">
                <a:effectLst/>
                <a:latin typeface="Georgia" panose="02040502050405020303" pitchFamily="18" charset="0"/>
              </a:rPr>
              <a:t> is a property used to ensure fast and reliable access of assets and information systems to an authorized entity.</a:t>
            </a:r>
            <a:endParaRPr lang="fr-FR" dirty="0"/>
          </a:p>
        </p:txBody>
      </p:sp>
      <p:sp>
        <p:nvSpPr>
          <p:cNvPr id="4" name="Slide Number Placeholder 3"/>
          <p:cNvSpPr>
            <a:spLocks noGrp="1"/>
          </p:cNvSpPr>
          <p:nvPr>
            <p:ph type="sldNum" sz="quarter" idx="5"/>
          </p:nvPr>
        </p:nvSpPr>
        <p:spPr/>
        <p:txBody>
          <a:bodyPr/>
          <a:lstStyle/>
          <a:p>
            <a:fld id="{D3F28A1F-3E69-47E5-AE93-E7F2155A242D}" type="slidenum">
              <a:rPr lang="en-US" smtClean="0"/>
              <a:t>11</a:t>
            </a:fld>
            <a:endParaRPr lang="en-US" dirty="0"/>
          </a:p>
        </p:txBody>
      </p:sp>
    </p:spTree>
    <p:extLst>
      <p:ext uri="{BB962C8B-B14F-4D97-AF65-F5344CB8AC3E}">
        <p14:creationId xmlns:p14="http://schemas.microsoft.com/office/powerpoint/2010/main" val="178062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hemeOverride" Target="../theme/themeOverride3.xml"/><Relationship Id="rId5" Type="http://schemas.microsoft.com/office/2007/relationships/hdphoto" Target="../media/hdphoto3.wdp"/><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8B86F5-DCCB-42C6-BC56-3C7B2935BEE5}"/>
              </a:ext>
            </a:extLst>
          </p:cNvPr>
          <p:cNvSpPr>
            <a:spLocks noGrp="1"/>
          </p:cNvSpPr>
          <p:nvPr>
            <p:ph type="sldNum" sz="quarter" idx="10"/>
          </p:nvPr>
        </p:nvSpPr>
        <p:spPr/>
        <p:txBody>
          <a:bodyPr/>
          <a:lstStyle/>
          <a:p>
            <a:r>
              <a:rPr lang="en-US"/>
              <a:t>PAGE </a:t>
            </a:r>
            <a:fld id="{4A9B5881-4007-4345-955A-79C2656F0C49}" type="slidenum">
              <a:rPr lang="en-US" smtClean="0"/>
              <a:pPr/>
              <a:t>1</a:t>
            </a:fld>
            <a:endParaRPr lang="en-US" dirty="0"/>
          </a:p>
        </p:txBody>
      </p:sp>
      <p:pic>
        <p:nvPicPr>
          <p:cNvPr id="4" name="Picture 3">
            <a:extLst>
              <a:ext uri="{FF2B5EF4-FFF2-40B4-BE49-F238E27FC236}">
                <a16:creationId xmlns:a16="http://schemas.microsoft.com/office/drawing/2014/main" id="{65957F18-1714-4FA0-ADE9-B044792B7EF4}"/>
              </a:ext>
            </a:extLst>
          </p:cNvPr>
          <p:cNvPicPr>
            <a:picLocks noChangeAspect="1"/>
          </p:cNvPicPr>
          <p:nvPr/>
        </p:nvPicPr>
        <p:blipFill>
          <a:blip r:embed="rId2"/>
          <a:stretch>
            <a:fillRect/>
          </a:stretch>
        </p:blipFill>
        <p:spPr>
          <a:xfrm>
            <a:off x="509451" y="404812"/>
            <a:ext cx="11090366" cy="6048375"/>
          </a:xfrm>
          <a:prstGeom prst="rect">
            <a:avLst/>
          </a:prstGeom>
        </p:spPr>
      </p:pic>
    </p:spTree>
    <p:extLst>
      <p:ext uri="{BB962C8B-B14F-4D97-AF65-F5344CB8AC3E}">
        <p14:creationId xmlns:p14="http://schemas.microsoft.com/office/powerpoint/2010/main" val="11012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r>
              <a:rPr lang="en-US" dirty="0">
                <a:solidFill>
                  <a:schemeClr val="bg1"/>
                </a:solidFill>
              </a:rPr>
              <a:t>PLAN</a:t>
            </a: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831254942"/>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10</a:t>
            </a:fld>
            <a:endParaRPr lang="en-US" dirty="0"/>
          </a:p>
        </p:txBody>
      </p:sp>
    </p:spTree>
    <p:extLst>
      <p:ext uri="{BB962C8B-B14F-4D97-AF65-F5344CB8AC3E}">
        <p14:creationId xmlns:p14="http://schemas.microsoft.com/office/powerpoint/2010/main" val="408033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a:normAutofit/>
          </a:bodyPr>
          <a:lstStyle/>
          <a:p>
            <a:pPr>
              <a:lnSpc>
                <a:spcPct val="200000"/>
              </a:lnSpc>
            </a:pPr>
            <a:r>
              <a:rPr lang="fr-FR" dirty="0"/>
              <a:t>Background</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11</a:t>
            </a:fld>
            <a:endParaRPr lang="en-US" dirty="0"/>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3605757428"/>
              </p:ext>
            </p:extLst>
          </p:nvPr>
        </p:nvGraphicFramePr>
        <p:xfrm>
          <a:off x="838200" y="397565"/>
          <a:ext cx="6278217" cy="595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946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a:normAutofit/>
          </a:bodyPr>
          <a:lstStyle/>
          <a:p>
            <a:pPr>
              <a:lnSpc>
                <a:spcPct val="200000"/>
              </a:lnSpc>
            </a:pPr>
            <a:r>
              <a:rPr lang="fr-FR" dirty="0"/>
              <a:t>Background</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12</a:t>
            </a:fld>
            <a:endParaRPr lang="en-US" dirty="0"/>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3029377727"/>
              </p:ext>
            </p:extLst>
          </p:nvPr>
        </p:nvGraphicFramePr>
        <p:xfrm>
          <a:off x="838200" y="397565"/>
          <a:ext cx="6278217" cy="595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964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a:normAutofit/>
          </a:bodyPr>
          <a:lstStyle/>
          <a:p>
            <a:pPr>
              <a:lnSpc>
                <a:spcPct val="200000"/>
              </a:lnSpc>
            </a:pPr>
            <a:r>
              <a:rPr lang="fr-FR" dirty="0"/>
              <a:t>Background</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13</a:t>
            </a:fld>
            <a:endParaRPr lang="en-US" dirty="0"/>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4112938246"/>
              </p:ext>
            </p:extLst>
          </p:nvPr>
        </p:nvGraphicFramePr>
        <p:xfrm>
          <a:off x="371060" y="397565"/>
          <a:ext cx="7140939" cy="595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235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xfrm>
            <a:off x="7512000" y="0"/>
            <a:ext cx="4680000" cy="6721473"/>
          </a:xfrm>
        </p:spPr>
        <p:txBody>
          <a:bodyPr>
            <a:normAutofit/>
          </a:bodyPr>
          <a:lstStyle/>
          <a:p>
            <a:pPr>
              <a:lnSpc>
                <a:spcPct val="200000"/>
              </a:lnSpc>
            </a:pPr>
            <a:r>
              <a:rPr lang="fr-FR" dirty="0"/>
              <a:t>Background</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14</a:t>
            </a:fld>
            <a:endParaRPr lang="en-US" dirty="0"/>
          </a:p>
        </p:txBody>
      </p:sp>
      <p:graphicFrame>
        <p:nvGraphicFramePr>
          <p:cNvPr id="3" name="Content Placeholder 2" descr="List Content Placeholder">
            <a:extLst>
              <a:ext uri="{FF2B5EF4-FFF2-40B4-BE49-F238E27FC236}">
                <a16:creationId xmlns:a16="http://schemas.microsoft.com/office/drawing/2014/main" id="{00DD6853-7971-494B-A148-546DF3F15457}"/>
              </a:ext>
            </a:extLst>
          </p:cNvPr>
          <p:cNvGraphicFramePr>
            <a:graphicFrameLocks noGrp="1"/>
          </p:cNvGraphicFramePr>
          <p:nvPr>
            <p:ph idx="1"/>
            <p:extLst>
              <p:ext uri="{D42A27DB-BD31-4B8C-83A1-F6EECF244321}">
                <p14:modId xmlns:p14="http://schemas.microsoft.com/office/powerpoint/2010/main" val="3829721137"/>
              </p:ext>
            </p:extLst>
          </p:nvPr>
        </p:nvGraphicFramePr>
        <p:xfrm>
          <a:off x="371060" y="397565"/>
          <a:ext cx="7140939" cy="5952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706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9078F0-249B-4450-ADA6-773A6B334E9B}"/>
              </a:ext>
            </a:extLst>
          </p:cNvPr>
          <p:cNvSpPr>
            <a:spLocks noGrp="1"/>
          </p:cNvSpPr>
          <p:nvPr>
            <p:ph type="sldNum" sz="quarter" idx="10"/>
          </p:nvPr>
        </p:nvSpPr>
        <p:spPr/>
        <p:txBody>
          <a:bodyPr/>
          <a:lstStyle/>
          <a:p>
            <a:r>
              <a:rPr lang="en-US"/>
              <a:t>PAGE </a:t>
            </a:r>
            <a:fld id="{4A9B5881-4007-4345-955A-79C2656F0C49}" type="slidenum">
              <a:rPr lang="en-US" smtClean="0"/>
              <a:pPr/>
              <a:t>15</a:t>
            </a:fld>
            <a:endParaRPr lang="en-US" dirty="0"/>
          </a:p>
        </p:txBody>
      </p:sp>
      <p:pic>
        <p:nvPicPr>
          <p:cNvPr id="2050" name="Picture 2" descr="2">
            <a:extLst>
              <a:ext uri="{FF2B5EF4-FFF2-40B4-BE49-F238E27FC236}">
                <a16:creationId xmlns:a16="http://schemas.microsoft.com/office/drawing/2014/main" id="{EFC0AAC3-D35A-4110-9EA1-BBC70AC3B5C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548640" y="511719"/>
            <a:ext cx="11389082" cy="47134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50D64AF-7EF5-4D55-A7CC-58BF251F1E29}"/>
              </a:ext>
            </a:extLst>
          </p:cNvPr>
          <p:cNvSpPr txBox="1"/>
          <p:nvPr/>
        </p:nvSpPr>
        <p:spPr>
          <a:xfrm>
            <a:off x="352590" y="5700860"/>
            <a:ext cx="1178118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defRPr sz="3200" i="0">
                <a:ln w="0"/>
                <a:effectLst>
                  <a:outerShdw blurRad="38100" dist="19050" dir="2700000" algn="tl" rotWithShape="0">
                    <a:schemeClr val="dk1">
                      <a:alpha val="40000"/>
                    </a:schemeClr>
                  </a:outerShdw>
                </a:effectLst>
                <a:latin typeface="MavenProExtraBold"/>
              </a:defRPr>
            </a:lvl1pPr>
          </a:lstStyle>
          <a:p>
            <a:r>
              <a:rPr lang="en-US" sz="2400" dirty="0"/>
              <a:t>Steps from data analytics to understanding to decision making in data science</a:t>
            </a:r>
            <a:endParaRPr lang="fr-FR" sz="2400" dirty="0"/>
          </a:p>
        </p:txBody>
      </p:sp>
    </p:spTree>
    <p:extLst>
      <p:ext uri="{BB962C8B-B14F-4D97-AF65-F5344CB8AC3E}">
        <p14:creationId xmlns:p14="http://schemas.microsoft.com/office/powerpoint/2010/main" val="421835006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0" y="-6014"/>
            <a:ext cx="8875643" cy="833663"/>
          </a:xfrm>
        </p:spPr>
        <p:txBody>
          <a:bodyPr/>
          <a:lstStyle/>
          <a:p>
            <a:r>
              <a:rPr lang="en-US" dirty="0"/>
              <a:t>Cyber security data science</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695353" y="1196750"/>
            <a:ext cx="9843052" cy="2447598"/>
          </a:xfrm>
        </p:spPr>
        <p:txBody>
          <a:bodyPr>
            <a:normAutofit/>
          </a:bodyPr>
          <a:lstStyle/>
          <a:p>
            <a:r>
              <a:rPr lang="en-US" sz="2400" b="1" dirty="0"/>
              <a:t>Understanding cybersecurity data</a:t>
            </a:r>
          </a:p>
          <a:p>
            <a:pPr lvl="1"/>
            <a:r>
              <a:rPr lang="en-US" sz="2200" dirty="0"/>
              <a:t>Data science is largely driven by the availability of data</a:t>
            </a:r>
          </a:p>
          <a:p>
            <a:pPr marL="228600" lvl="1">
              <a:spcBef>
                <a:spcPts val="1000"/>
              </a:spcBef>
              <a:buClr>
                <a:schemeClr val="accent2"/>
              </a:buClr>
            </a:pPr>
            <a:r>
              <a:rPr lang="en-US" sz="2400" b="1" dirty="0"/>
              <a:t>Defining cybersecurity data science</a:t>
            </a:r>
          </a:p>
          <a:p>
            <a:pPr lvl="1"/>
            <a:r>
              <a:rPr lang="en-US" sz="2200" dirty="0"/>
              <a:t>Data science is transforming industries around the world. It is of crucial importance for the future of intelligent cybersecurity systems and services, because "security is first and foremost about data"</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16</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361475"/>
            <a:ext cx="2552123" cy="360000"/>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endParaRPr lang="en-US" sz="1200" dirty="0"/>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4"/>
            <a:ext cx="2552123" cy="15947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Machine learning tasks in CS</a:t>
            </a:r>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A Multilayered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2349947"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Devenir consultant en cybersécurité : formations, débouchés, salaire...">
            <a:extLst>
              <a:ext uri="{FF2B5EF4-FFF2-40B4-BE49-F238E27FC236}">
                <a16:creationId xmlns:a16="http://schemas.microsoft.com/office/drawing/2014/main" id="{920A2D8A-AD1C-44BD-ABF1-783DA3838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26344">
            <a:off x="5777948" y="3246680"/>
            <a:ext cx="5194852" cy="2977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3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0" y="0"/>
            <a:ext cx="11635409" cy="838408"/>
          </a:xfrm>
        </p:spPr>
        <p:txBody>
          <a:bodyPr/>
          <a:lstStyle/>
          <a:p>
            <a:r>
              <a:rPr lang="en-US" dirty="0"/>
              <a:t>Machine learning tasks in cybersecurity</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735109" y="1296493"/>
            <a:ext cx="9843052" cy="4599263"/>
          </a:xfrm>
        </p:spPr>
        <p:style>
          <a:lnRef idx="2">
            <a:schemeClr val="accent3"/>
          </a:lnRef>
          <a:fillRef idx="1">
            <a:schemeClr val="lt1"/>
          </a:fillRef>
          <a:effectRef idx="0">
            <a:schemeClr val="accent3"/>
          </a:effectRef>
          <a:fontRef idx="minor">
            <a:schemeClr val="dk1"/>
          </a:fontRef>
        </p:style>
        <p:txBody>
          <a:bodyPr>
            <a:normAutofit/>
          </a:bodyPr>
          <a:lstStyle/>
          <a:p>
            <a:pPr rtl="0">
              <a:lnSpc>
                <a:spcPct val="150000"/>
              </a:lnSpc>
            </a:pPr>
            <a:r>
              <a:rPr lang="en-US" sz="2400" b="1" dirty="0">
                <a:solidFill>
                  <a:schemeClr val="tx1">
                    <a:lumMod val="95000"/>
                    <a:lumOff val="5000"/>
                  </a:schemeClr>
                </a:solidFill>
                <a:effectLst/>
                <a:latin typeface="Times New Roman" panose="02020603050405020304" pitchFamily="18" charset="0"/>
                <a:cs typeface="Times New Roman" panose="02020603050405020304" pitchFamily="18" charset="0"/>
              </a:rPr>
              <a:t>Machine learning (ML) is generally considered to be a branch of 'artificial intelligence', which is closely related to: </a:t>
            </a:r>
          </a:p>
          <a:p>
            <a:pPr lvl="1">
              <a:lnSpc>
                <a:spcPct val="150000"/>
              </a:lnSpc>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 Computer statistics,</a:t>
            </a:r>
          </a:p>
          <a:p>
            <a:pPr lvl="1">
              <a:lnSpc>
                <a:spcPct val="150000"/>
              </a:lnSpc>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Data exploration and analysis,</a:t>
            </a:r>
          </a:p>
          <a:p>
            <a:pPr lvl="1">
              <a:lnSpc>
                <a:spcPct val="150000"/>
              </a:lnSpc>
            </a:pP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Data science,</a:t>
            </a:r>
          </a:p>
          <a:p>
            <a:pPr marL="457200" lvl="1" indent="0">
              <a:lnSpc>
                <a:spcPct val="150000"/>
              </a:lnSpc>
              <a:buNone/>
            </a:pPr>
            <a:r>
              <a:rPr lang="en-US" sz="2000" dirty="0">
                <a:solidFill>
                  <a:schemeClr val="tx1">
                    <a:lumMod val="95000"/>
                    <a:lumOff val="5000"/>
                  </a:schemeClr>
                </a:solidFill>
                <a:latin typeface="Times New Roman" panose="02020603050405020304" pitchFamily="18" charset="0"/>
                <a:cs typeface="Times New Roman" panose="02020603050405020304" pitchFamily="18" charset="0"/>
                <a:sym typeface="Wingdings" panose="05000000000000000000" pitchFamily="2" charset="2"/>
              </a:rPr>
              <a:t> </a:t>
            </a:r>
            <a:r>
              <a:rPr lang="en-US" sz="2000" dirty="0">
                <a:solidFill>
                  <a:schemeClr val="tx1">
                    <a:lumMod val="95000"/>
                    <a:lumOff val="5000"/>
                  </a:schemeClr>
                </a:solidFill>
                <a:effectLst/>
                <a:latin typeface="Times New Roman" panose="02020603050405020304" pitchFamily="18" charset="0"/>
                <a:cs typeface="Times New Roman" panose="02020603050405020304" pitchFamily="18" charset="0"/>
              </a:rPr>
              <a:t> With a particular focus on how computers learn from data</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17</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53842"/>
            <a:ext cx="2552123" cy="367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867861" y="624506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3450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1" y="0"/>
            <a:ext cx="8477794" cy="838408"/>
          </a:xfrm>
        </p:spPr>
        <p:txBody>
          <a:bodyPr/>
          <a:lstStyle/>
          <a:p>
            <a:r>
              <a:rPr lang="en-US" dirty="0"/>
              <a:t>Machine learning tasks in cybersecurity</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735109" y="1296493"/>
            <a:ext cx="9843052" cy="4599263"/>
          </a:xfrm>
        </p:spPr>
        <p:style>
          <a:lnRef idx="2">
            <a:schemeClr val="accent2"/>
          </a:lnRef>
          <a:fillRef idx="1">
            <a:schemeClr val="lt1"/>
          </a:fillRef>
          <a:effectRef idx="0">
            <a:schemeClr val="accent2"/>
          </a:effectRef>
          <a:fontRef idx="minor">
            <a:schemeClr val="dk1"/>
          </a:fontRef>
        </p:style>
        <p:txBody>
          <a:bodyPr>
            <a:normAutofit/>
          </a:bodyPr>
          <a:lstStyle/>
          <a:p>
            <a:pPr>
              <a:lnSpc>
                <a:spcPct val="150000"/>
              </a:lnSpc>
            </a:pPr>
            <a:r>
              <a:rPr lang="en-US" sz="2400" b="1" dirty="0"/>
              <a:t>Machine learning (ML) is generally considered to be a branch of 'artificial intelligence', which is closely related to:  </a:t>
            </a:r>
          </a:p>
          <a:p>
            <a:pPr lvl="1">
              <a:lnSpc>
                <a:spcPct val="150000"/>
              </a:lnSpc>
            </a:pPr>
            <a:r>
              <a:rPr lang="en-US" sz="2200" dirty="0"/>
              <a:t>Computer statistics,</a:t>
            </a:r>
          </a:p>
          <a:p>
            <a:pPr lvl="1">
              <a:lnSpc>
                <a:spcPct val="150000"/>
              </a:lnSpc>
            </a:pPr>
            <a:r>
              <a:rPr lang="en-US" sz="2200" dirty="0"/>
              <a:t>Data exploration and analysis,</a:t>
            </a:r>
          </a:p>
          <a:p>
            <a:pPr lvl="1">
              <a:lnSpc>
                <a:spcPct val="150000"/>
              </a:lnSpc>
            </a:pPr>
            <a:r>
              <a:rPr lang="en-US" sz="2200" dirty="0"/>
              <a:t>Data science,</a:t>
            </a:r>
          </a:p>
          <a:p>
            <a:pPr marL="0" indent="0">
              <a:lnSpc>
                <a:spcPct val="150000"/>
              </a:lnSpc>
              <a:buNone/>
            </a:pPr>
            <a:r>
              <a:rPr lang="en-US" sz="2400" b="1" dirty="0">
                <a:sym typeface="Wingdings" panose="05000000000000000000" pitchFamily="2" charset="2"/>
              </a:rPr>
              <a:t></a:t>
            </a:r>
            <a:r>
              <a:rPr lang="en-US" sz="2400" b="1" dirty="0"/>
              <a:t>With a particular focus on how computers learn from data</a:t>
            </a:r>
            <a:endParaRPr lang="en-US" noProof="1"/>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18</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53842"/>
            <a:ext cx="2552123" cy="367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867861" y="624506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04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19</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53842"/>
            <a:ext cx="2552123" cy="367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867861" y="624506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machine learning algorithms for categorical data online -">
            <a:extLst>
              <a:ext uri="{FF2B5EF4-FFF2-40B4-BE49-F238E27FC236}">
                <a16:creationId xmlns:a16="http://schemas.microsoft.com/office/drawing/2014/main" id="{73073F86-F50B-41C2-860C-AE8EC8388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00" y="287766"/>
            <a:ext cx="11253310" cy="59572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0142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3C5F283-E86F-4EB5-ADB8-4F0EEB0FB34A}"/>
              </a:ext>
            </a:extLst>
          </p:cNvPr>
          <p:cNvSpPr>
            <a:spLocks noGrp="1"/>
          </p:cNvSpPr>
          <p:nvPr>
            <p:ph type="sldNum" sz="quarter" idx="10"/>
          </p:nvPr>
        </p:nvSpPr>
        <p:spPr/>
        <p:txBody>
          <a:bodyPr/>
          <a:lstStyle/>
          <a:p>
            <a:r>
              <a:rPr lang="en-US"/>
              <a:t>PAGE </a:t>
            </a:r>
            <a:fld id="{4A9B5881-4007-4345-955A-79C2656F0C49}" type="slidenum">
              <a:rPr lang="en-US" smtClean="0"/>
              <a:pPr/>
              <a:t>2</a:t>
            </a:fld>
            <a:endParaRPr lang="en-US" dirty="0"/>
          </a:p>
        </p:txBody>
      </p:sp>
      <p:sp>
        <p:nvSpPr>
          <p:cNvPr id="4" name="TextBox 3">
            <a:extLst>
              <a:ext uri="{FF2B5EF4-FFF2-40B4-BE49-F238E27FC236}">
                <a16:creationId xmlns:a16="http://schemas.microsoft.com/office/drawing/2014/main" id="{25D3C587-7CA3-45F3-9DE3-DC805DD62BCE}"/>
              </a:ext>
            </a:extLst>
          </p:cNvPr>
          <p:cNvSpPr txBox="1"/>
          <p:nvPr/>
        </p:nvSpPr>
        <p:spPr>
          <a:xfrm>
            <a:off x="490330" y="937594"/>
            <a:ext cx="11211339" cy="484318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l">
              <a:lnSpc>
                <a:spcPct val="150000"/>
              </a:lnSpc>
            </a:pPr>
            <a:r>
              <a:rPr lang="fr-FR" sz="2800" b="1" i="0" dirty="0">
                <a:solidFill>
                  <a:srgbClr val="222222"/>
                </a:solidFill>
                <a:effectLst/>
                <a:latin typeface="-apple-system"/>
              </a:rPr>
              <a:t>Affiliations</a:t>
            </a:r>
          </a:p>
          <a:p>
            <a:pPr algn="l">
              <a:lnSpc>
                <a:spcPct val="150000"/>
              </a:lnSpc>
            </a:pPr>
            <a:r>
              <a:rPr lang="fr-FR" b="1" i="0" dirty="0">
                <a:solidFill>
                  <a:srgbClr val="333333"/>
                </a:solidFill>
                <a:effectLst/>
                <a:latin typeface="Georgia" panose="02040502050405020303" pitchFamily="18" charset="0"/>
              </a:rPr>
              <a:t>Swinburne </a:t>
            </a:r>
            <a:r>
              <a:rPr lang="fr-FR" b="1" i="0" dirty="0" err="1">
                <a:solidFill>
                  <a:srgbClr val="333333"/>
                </a:solidFill>
                <a:effectLst/>
                <a:latin typeface="Georgia" panose="02040502050405020303" pitchFamily="18" charset="0"/>
              </a:rPr>
              <a:t>University</a:t>
            </a:r>
            <a:r>
              <a:rPr lang="fr-FR" b="1" i="0" dirty="0">
                <a:solidFill>
                  <a:srgbClr val="333333"/>
                </a:solidFill>
                <a:effectLst/>
                <a:latin typeface="Georgia" panose="02040502050405020303" pitchFamily="18" charset="0"/>
              </a:rPr>
              <a:t> of </a:t>
            </a:r>
            <a:r>
              <a:rPr lang="fr-FR" b="1" i="0" dirty="0" err="1">
                <a:solidFill>
                  <a:srgbClr val="333333"/>
                </a:solidFill>
                <a:effectLst/>
                <a:latin typeface="Georgia" panose="02040502050405020303" pitchFamily="18" charset="0"/>
              </a:rPr>
              <a:t>Technology</a:t>
            </a:r>
            <a:r>
              <a:rPr lang="fr-FR" b="1" i="0" dirty="0">
                <a:solidFill>
                  <a:srgbClr val="333333"/>
                </a:solidFill>
                <a:effectLst/>
                <a:latin typeface="Georgia" panose="02040502050405020303" pitchFamily="18" charset="0"/>
              </a:rPr>
              <a:t>, Melbourne, VIC, 3122, </a:t>
            </a:r>
            <a:r>
              <a:rPr lang="fr-FR" b="1" i="0" dirty="0" err="1">
                <a:solidFill>
                  <a:srgbClr val="333333"/>
                </a:solidFill>
                <a:effectLst/>
                <a:latin typeface="Georgia" panose="02040502050405020303" pitchFamily="18" charset="0"/>
              </a:rPr>
              <a:t>Australia</a:t>
            </a:r>
            <a:endParaRPr lang="fr-FR" b="1" i="0" dirty="0">
              <a:solidFill>
                <a:srgbClr val="333333"/>
              </a:solidFill>
              <a:effectLst/>
              <a:latin typeface="Georgia" panose="02040502050405020303" pitchFamily="18" charset="0"/>
            </a:endParaRPr>
          </a:p>
          <a:p>
            <a:pPr algn="l">
              <a:lnSpc>
                <a:spcPct val="150000"/>
              </a:lnSpc>
            </a:pPr>
            <a:r>
              <a:rPr lang="fr-FR" b="0" i="0" dirty="0">
                <a:solidFill>
                  <a:srgbClr val="333333"/>
                </a:solidFill>
                <a:effectLst/>
                <a:latin typeface="Georgia" panose="02040502050405020303" pitchFamily="18" charset="0"/>
              </a:rPr>
              <a:t>Iqbal H. </a:t>
            </a:r>
            <a:r>
              <a:rPr lang="fr-FR" b="0" i="0" dirty="0" err="1">
                <a:solidFill>
                  <a:srgbClr val="333333"/>
                </a:solidFill>
                <a:effectLst/>
                <a:latin typeface="Georgia" panose="02040502050405020303" pitchFamily="18" charset="0"/>
              </a:rPr>
              <a:t>Sarker</a:t>
            </a:r>
            <a:endParaRPr lang="fr-FR" dirty="0">
              <a:solidFill>
                <a:srgbClr val="333333"/>
              </a:solidFill>
              <a:latin typeface="Georgia" panose="02040502050405020303" pitchFamily="18" charset="0"/>
            </a:endParaRPr>
          </a:p>
          <a:p>
            <a:pPr algn="l">
              <a:lnSpc>
                <a:spcPct val="150000"/>
              </a:lnSpc>
            </a:pPr>
            <a:r>
              <a:rPr lang="fr-FR" b="1" i="0" dirty="0">
                <a:solidFill>
                  <a:srgbClr val="333333"/>
                </a:solidFill>
                <a:effectLst/>
                <a:latin typeface="Georgia" panose="02040502050405020303" pitchFamily="18" charset="0"/>
              </a:rPr>
              <a:t>Chittagong </a:t>
            </a:r>
            <a:r>
              <a:rPr lang="fr-FR" b="1" i="0" dirty="0" err="1">
                <a:solidFill>
                  <a:srgbClr val="333333"/>
                </a:solidFill>
                <a:effectLst/>
                <a:latin typeface="Georgia" panose="02040502050405020303" pitchFamily="18" charset="0"/>
              </a:rPr>
              <a:t>University</a:t>
            </a:r>
            <a:r>
              <a:rPr lang="fr-FR" b="1" i="0" dirty="0">
                <a:solidFill>
                  <a:srgbClr val="333333"/>
                </a:solidFill>
                <a:effectLst/>
                <a:latin typeface="Georgia" panose="02040502050405020303" pitchFamily="18" charset="0"/>
              </a:rPr>
              <a:t> of Engineering and </a:t>
            </a:r>
            <a:r>
              <a:rPr lang="fr-FR" b="1" i="0" dirty="0" err="1">
                <a:solidFill>
                  <a:srgbClr val="333333"/>
                </a:solidFill>
                <a:effectLst/>
                <a:latin typeface="Georgia" panose="02040502050405020303" pitchFamily="18" charset="0"/>
              </a:rPr>
              <a:t>Technology</a:t>
            </a:r>
            <a:r>
              <a:rPr lang="fr-FR" b="1" i="0" dirty="0">
                <a:solidFill>
                  <a:srgbClr val="333333"/>
                </a:solidFill>
                <a:effectLst/>
                <a:latin typeface="Georgia" panose="02040502050405020303" pitchFamily="18" charset="0"/>
              </a:rPr>
              <a:t>, Chittagong, 4349, Bangladesh</a:t>
            </a:r>
          </a:p>
          <a:p>
            <a:pPr algn="l">
              <a:lnSpc>
                <a:spcPct val="150000"/>
              </a:lnSpc>
            </a:pPr>
            <a:r>
              <a:rPr lang="fr-FR" b="0" i="0" dirty="0">
                <a:solidFill>
                  <a:srgbClr val="333333"/>
                </a:solidFill>
                <a:effectLst/>
                <a:latin typeface="Georgia" panose="02040502050405020303" pitchFamily="18" charset="0"/>
              </a:rPr>
              <a:t>Iqbal H. </a:t>
            </a:r>
            <a:r>
              <a:rPr lang="fr-FR" b="0" i="0" dirty="0" err="1">
                <a:solidFill>
                  <a:srgbClr val="333333"/>
                </a:solidFill>
                <a:effectLst/>
                <a:latin typeface="Georgia" panose="02040502050405020303" pitchFamily="18" charset="0"/>
              </a:rPr>
              <a:t>Sarker</a:t>
            </a:r>
            <a:endParaRPr lang="fr-FR" b="0" i="0" dirty="0">
              <a:solidFill>
                <a:srgbClr val="333333"/>
              </a:solidFill>
              <a:effectLst/>
              <a:latin typeface="Georgia" panose="02040502050405020303" pitchFamily="18" charset="0"/>
            </a:endParaRPr>
          </a:p>
          <a:p>
            <a:pPr algn="l">
              <a:lnSpc>
                <a:spcPct val="150000"/>
              </a:lnSpc>
            </a:pPr>
            <a:r>
              <a:rPr lang="fr-FR" b="1" i="0" dirty="0">
                <a:solidFill>
                  <a:srgbClr val="333333"/>
                </a:solidFill>
                <a:effectLst/>
                <a:latin typeface="Georgia" panose="02040502050405020303" pitchFamily="18" charset="0"/>
              </a:rPr>
              <a:t>La </a:t>
            </a:r>
            <a:r>
              <a:rPr lang="fr-FR" b="1" i="0" dirty="0" err="1">
                <a:solidFill>
                  <a:srgbClr val="333333"/>
                </a:solidFill>
                <a:effectLst/>
                <a:latin typeface="Georgia" panose="02040502050405020303" pitchFamily="18" charset="0"/>
              </a:rPr>
              <a:t>Trobe</a:t>
            </a:r>
            <a:r>
              <a:rPr lang="fr-FR" b="1" i="0" dirty="0">
                <a:solidFill>
                  <a:srgbClr val="333333"/>
                </a:solidFill>
                <a:effectLst/>
                <a:latin typeface="Georgia" panose="02040502050405020303" pitchFamily="18" charset="0"/>
              </a:rPr>
              <a:t> </a:t>
            </a:r>
            <a:r>
              <a:rPr lang="fr-FR" b="1" i="0" dirty="0" err="1">
                <a:solidFill>
                  <a:srgbClr val="333333"/>
                </a:solidFill>
                <a:effectLst/>
                <a:latin typeface="Georgia" panose="02040502050405020303" pitchFamily="18" charset="0"/>
              </a:rPr>
              <a:t>University</a:t>
            </a:r>
            <a:r>
              <a:rPr lang="fr-FR" b="1" i="0" dirty="0">
                <a:solidFill>
                  <a:srgbClr val="333333"/>
                </a:solidFill>
                <a:effectLst/>
                <a:latin typeface="Georgia" panose="02040502050405020303" pitchFamily="18" charset="0"/>
              </a:rPr>
              <a:t>, Melbourne, VIC, 3086, </a:t>
            </a:r>
            <a:r>
              <a:rPr lang="fr-FR" b="1" i="0" dirty="0" err="1">
                <a:solidFill>
                  <a:srgbClr val="333333"/>
                </a:solidFill>
                <a:effectLst/>
                <a:latin typeface="Georgia" panose="02040502050405020303" pitchFamily="18" charset="0"/>
              </a:rPr>
              <a:t>Australia</a:t>
            </a:r>
            <a:endParaRPr lang="fr-FR" b="1" i="0" dirty="0">
              <a:solidFill>
                <a:srgbClr val="333333"/>
              </a:solidFill>
              <a:effectLst/>
              <a:latin typeface="Georgia" panose="02040502050405020303" pitchFamily="18" charset="0"/>
            </a:endParaRPr>
          </a:p>
          <a:p>
            <a:pPr algn="l">
              <a:lnSpc>
                <a:spcPct val="150000"/>
              </a:lnSpc>
            </a:pPr>
            <a:r>
              <a:rPr lang="fr-FR" b="0" i="0" dirty="0">
                <a:solidFill>
                  <a:srgbClr val="333333"/>
                </a:solidFill>
                <a:effectLst/>
                <a:latin typeface="Georgia" panose="02040502050405020303" pitchFamily="18" charset="0"/>
              </a:rPr>
              <a:t>A. S. M. Kayes, Paul </a:t>
            </a:r>
            <a:r>
              <a:rPr lang="fr-FR" b="0" i="0" dirty="0" err="1">
                <a:solidFill>
                  <a:srgbClr val="333333"/>
                </a:solidFill>
                <a:effectLst/>
                <a:latin typeface="Georgia" panose="02040502050405020303" pitchFamily="18" charset="0"/>
              </a:rPr>
              <a:t>Watters</a:t>
            </a:r>
            <a:r>
              <a:rPr lang="fr-FR" b="0" i="0" dirty="0">
                <a:solidFill>
                  <a:srgbClr val="333333"/>
                </a:solidFill>
                <a:effectLst/>
                <a:latin typeface="Georgia" panose="02040502050405020303" pitchFamily="18" charset="0"/>
              </a:rPr>
              <a:t> &amp; Alex </a:t>
            </a:r>
            <a:r>
              <a:rPr lang="fr-FR" b="0" i="0" dirty="0" err="1">
                <a:solidFill>
                  <a:srgbClr val="333333"/>
                </a:solidFill>
                <a:effectLst/>
                <a:latin typeface="Georgia" panose="02040502050405020303" pitchFamily="18" charset="0"/>
              </a:rPr>
              <a:t>Ng</a:t>
            </a:r>
            <a:endParaRPr lang="fr-FR" b="0" i="0" dirty="0">
              <a:solidFill>
                <a:srgbClr val="333333"/>
              </a:solidFill>
              <a:effectLst/>
              <a:latin typeface="Georgia" panose="02040502050405020303" pitchFamily="18" charset="0"/>
            </a:endParaRPr>
          </a:p>
          <a:p>
            <a:pPr algn="l">
              <a:lnSpc>
                <a:spcPct val="150000"/>
              </a:lnSpc>
            </a:pPr>
            <a:r>
              <a:rPr lang="fr-FR" b="1" i="0" dirty="0" err="1">
                <a:solidFill>
                  <a:srgbClr val="333333"/>
                </a:solidFill>
                <a:effectLst/>
                <a:latin typeface="Georgia" panose="02040502050405020303" pitchFamily="18" charset="0"/>
              </a:rPr>
              <a:t>University</a:t>
            </a:r>
            <a:r>
              <a:rPr lang="fr-FR" b="1" i="0" dirty="0">
                <a:solidFill>
                  <a:srgbClr val="333333"/>
                </a:solidFill>
                <a:effectLst/>
                <a:latin typeface="Georgia" panose="02040502050405020303" pitchFamily="18" charset="0"/>
              </a:rPr>
              <a:t> of Nevada, Reno, USA</a:t>
            </a:r>
          </a:p>
          <a:p>
            <a:pPr algn="l">
              <a:lnSpc>
                <a:spcPct val="150000"/>
              </a:lnSpc>
            </a:pPr>
            <a:r>
              <a:rPr lang="fr-FR" b="0" i="0" dirty="0" err="1">
                <a:solidFill>
                  <a:srgbClr val="333333"/>
                </a:solidFill>
                <a:effectLst/>
                <a:latin typeface="Georgia" panose="02040502050405020303" pitchFamily="18" charset="0"/>
              </a:rPr>
              <a:t>Shahriar</a:t>
            </a:r>
            <a:r>
              <a:rPr lang="fr-FR" b="0" i="0" dirty="0">
                <a:solidFill>
                  <a:srgbClr val="333333"/>
                </a:solidFill>
                <a:effectLst/>
                <a:latin typeface="Georgia" panose="02040502050405020303" pitchFamily="18" charset="0"/>
              </a:rPr>
              <a:t> </a:t>
            </a:r>
            <a:r>
              <a:rPr lang="fr-FR" b="0" i="0" dirty="0" err="1">
                <a:solidFill>
                  <a:srgbClr val="333333"/>
                </a:solidFill>
                <a:effectLst/>
                <a:latin typeface="Georgia" panose="02040502050405020303" pitchFamily="18" charset="0"/>
              </a:rPr>
              <a:t>Badsha</a:t>
            </a:r>
            <a:endParaRPr lang="fr-FR" b="0" i="0" dirty="0">
              <a:solidFill>
                <a:srgbClr val="333333"/>
              </a:solidFill>
              <a:effectLst/>
              <a:latin typeface="Georgia" panose="02040502050405020303" pitchFamily="18" charset="0"/>
            </a:endParaRPr>
          </a:p>
          <a:p>
            <a:pPr algn="l">
              <a:lnSpc>
                <a:spcPct val="150000"/>
              </a:lnSpc>
            </a:pPr>
            <a:r>
              <a:rPr lang="fr-FR" b="1" i="0" dirty="0" err="1">
                <a:solidFill>
                  <a:srgbClr val="333333"/>
                </a:solidFill>
                <a:effectLst/>
                <a:latin typeface="Georgia" panose="02040502050405020303" pitchFamily="18" charset="0"/>
              </a:rPr>
              <a:t>Macquarie</a:t>
            </a:r>
            <a:r>
              <a:rPr lang="fr-FR" b="1" i="0" dirty="0">
                <a:solidFill>
                  <a:srgbClr val="333333"/>
                </a:solidFill>
                <a:effectLst/>
                <a:latin typeface="Georgia" panose="02040502050405020303" pitchFamily="18" charset="0"/>
              </a:rPr>
              <a:t> </a:t>
            </a:r>
            <a:r>
              <a:rPr lang="fr-FR" b="1" i="0" dirty="0" err="1">
                <a:solidFill>
                  <a:srgbClr val="333333"/>
                </a:solidFill>
                <a:effectLst/>
                <a:latin typeface="Georgia" panose="02040502050405020303" pitchFamily="18" charset="0"/>
              </a:rPr>
              <a:t>University</a:t>
            </a:r>
            <a:r>
              <a:rPr lang="fr-FR" b="1" i="0" dirty="0">
                <a:solidFill>
                  <a:srgbClr val="333333"/>
                </a:solidFill>
                <a:effectLst/>
                <a:latin typeface="Georgia" panose="02040502050405020303" pitchFamily="18" charset="0"/>
              </a:rPr>
              <a:t>, Sydney, NSW, 2109, </a:t>
            </a:r>
            <a:r>
              <a:rPr lang="fr-FR" b="1" i="0" dirty="0" err="1">
                <a:solidFill>
                  <a:srgbClr val="333333"/>
                </a:solidFill>
                <a:effectLst/>
                <a:latin typeface="Georgia" panose="02040502050405020303" pitchFamily="18" charset="0"/>
              </a:rPr>
              <a:t>Australia</a:t>
            </a:r>
            <a:endParaRPr lang="fr-FR" b="1" i="0" dirty="0">
              <a:solidFill>
                <a:srgbClr val="333333"/>
              </a:solidFill>
              <a:effectLst/>
              <a:latin typeface="Georgia" panose="02040502050405020303" pitchFamily="18" charset="0"/>
            </a:endParaRPr>
          </a:p>
          <a:p>
            <a:pPr algn="l">
              <a:lnSpc>
                <a:spcPct val="150000"/>
              </a:lnSpc>
            </a:pPr>
            <a:r>
              <a:rPr lang="fr-FR" b="0" i="0" dirty="0">
                <a:solidFill>
                  <a:srgbClr val="333333"/>
                </a:solidFill>
                <a:effectLst/>
                <a:latin typeface="Georgia" panose="02040502050405020303" pitchFamily="18" charset="0"/>
              </a:rPr>
              <a:t>Hamed </a:t>
            </a:r>
            <a:r>
              <a:rPr lang="fr-FR" b="0" i="0" dirty="0" err="1">
                <a:solidFill>
                  <a:srgbClr val="333333"/>
                </a:solidFill>
                <a:effectLst/>
                <a:latin typeface="Georgia" panose="02040502050405020303" pitchFamily="18" charset="0"/>
              </a:rPr>
              <a:t>Alqahtani</a:t>
            </a:r>
            <a:endParaRPr lang="fr-FR" b="0" i="0" dirty="0">
              <a:solidFill>
                <a:srgbClr val="333333"/>
              </a:solidFill>
              <a:effectLst/>
              <a:latin typeface="Georgia" panose="02040502050405020303" pitchFamily="18" charset="0"/>
            </a:endParaRPr>
          </a:p>
        </p:txBody>
      </p:sp>
    </p:spTree>
    <p:extLst>
      <p:ext uri="{BB962C8B-B14F-4D97-AF65-F5344CB8AC3E}">
        <p14:creationId xmlns:p14="http://schemas.microsoft.com/office/powerpoint/2010/main" val="1210891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20</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353842"/>
            <a:ext cx="2552123" cy="36763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4"/>
            <a:ext cx="2552123" cy="1594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4867861" y="6245062"/>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Deep-Neural-Network-What-is-Deep-Learning-Edureka - The Data Scientist">
            <a:extLst>
              <a:ext uri="{FF2B5EF4-FFF2-40B4-BE49-F238E27FC236}">
                <a16:creationId xmlns:a16="http://schemas.microsoft.com/office/drawing/2014/main" id="{DD6495AC-8442-4523-9CBD-46C8A2AD8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8" y="136524"/>
            <a:ext cx="11948159" cy="60913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4598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0" y="0"/>
            <a:ext cx="12032974" cy="1296514"/>
          </a:xfrm>
        </p:spPr>
        <p:txBody>
          <a:bodyPr/>
          <a:lstStyle/>
          <a:p>
            <a:r>
              <a:rPr lang="en-US" dirty="0"/>
              <a:t>A multi-layered framework for smart cybersecurity services</a:t>
            </a:r>
          </a:p>
        </p:txBody>
      </p:sp>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21</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36630"/>
            <a:ext cx="2552123" cy="3848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382769" y="624506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1B07F781-2BF4-47D4-8BA4-11815F46F27A}"/>
              </a:ext>
            </a:extLst>
          </p:cNvPr>
          <p:cNvSpPr txBox="1"/>
          <p:nvPr/>
        </p:nvSpPr>
        <p:spPr>
          <a:xfrm>
            <a:off x="435902" y="1790993"/>
            <a:ext cx="11161169" cy="3046988"/>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defRPr sz="2400" i="0">
                <a:ln w="0"/>
                <a:solidFill>
                  <a:schemeClr val="tx1"/>
                </a:solidFill>
                <a:effectLst>
                  <a:outerShdw blurRad="38100" dist="19050" dir="2700000" algn="tl" rotWithShape="0">
                    <a:schemeClr val="dk1">
                      <a:alpha val="40000"/>
                    </a:schemeClr>
                  </a:outerShdw>
                </a:effectLst>
                <a:latin typeface="MavenProExtraBold"/>
              </a:defRPr>
            </a:lvl1pPr>
          </a:lstStyle>
          <a:p>
            <a:r>
              <a:rPr lang="en-US" sz="3200" b="1" dirty="0">
                <a:latin typeface="Times New Roman" panose="02020603050405020304" pitchFamily="18" charset="0"/>
                <a:cs typeface="Times New Roman" panose="02020603050405020304" pitchFamily="18" charset="0"/>
              </a:rPr>
              <a:t>The science of cybersecurity data centers on:</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Applies machine learning methods,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Attempts to quantify cyber risks,</a:t>
            </a:r>
          </a:p>
          <a:p>
            <a:pPr marL="800100" lvl="1"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Promotes inference techniques to analyze behavior patterns, </a:t>
            </a:r>
          </a:p>
          <a:p>
            <a:r>
              <a:rPr lang="en-US" sz="3200" b="1" dirty="0">
                <a:latin typeface="Times New Roman" panose="02020603050405020304" pitchFamily="18" charset="0"/>
                <a:cs typeface="Times New Roman" panose="02020603050405020304" pitchFamily="18" charset="0"/>
                <a:sym typeface="Wingdings" panose="05000000000000000000" pitchFamily="2" charset="2"/>
              </a:rPr>
              <a:t></a:t>
            </a:r>
            <a:r>
              <a:rPr lang="en-US" sz="3200" b="1" dirty="0">
                <a:latin typeface="Times New Roman" panose="02020603050405020304" pitchFamily="18" charset="0"/>
                <a:cs typeface="Times New Roman" panose="02020603050405020304" pitchFamily="18" charset="0"/>
              </a:rPr>
              <a:t>For example, access control based on dynamic policy rules or an intrusion detection and prevention system.</a:t>
            </a:r>
            <a:endParaRPr lang="fr-FR"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774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22</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336630"/>
            <a:ext cx="2552123" cy="38484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562004"/>
            <a:ext cx="2552123" cy="1594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7382769" y="624506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3">
            <a:extLst>
              <a:ext uri="{FF2B5EF4-FFF2-40B4-BE49-F238E27FC236}">
                <a16:creationId xmlns:a16="http://schemas.microsoft.com/office/drawing/2014/main" id="{1DA5A4AB-FA0E-443D-99AF-C0DE9BBDB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652" y="136525"/>
            <a:ext cx="10426148" cy="563212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FB1A1C0-D266-4B57-B5D0-7BFAEA8796D3}"/>
              </a:ext>
            </a:extLst>
          </p:cNvPr>
          <p:cNvSpPr txBox="1"/>
          <p:nvPr/>
        </p:nvSpPr>
        <p:spPr>
          <a:xfrm>
            <a:off x="483326" y="5822443"/>
            <a:ext cx="11351623" cy="400110"/>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defRPr sz="2400" i="0">
                <a:ln w="0"/>
                <a:solidFill>
                  <a:schemeClr val="dk1"/>
                </a:solidFill>
                <a:effectLst>
                  <a:outerShdw blurRad="38100" dist="19050" dir="2700000" algn="tl" rotWithShape="0">
                    <a:schemeClr val="dk1">
                      <a:alpha val="40000"/>
                    </a:schemeClr>
                  </a:outerShdw>
                </a:effectLst>
                <a:latin typeface="MavenProExtraBold"/>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dirty="0"/>
              <a:t>A generic multi-layered framework based on machine learning techniques for smart cybersecurity services</a:t>
            </a:r>
            <a:endParaRPr lang="fr-FR" sz="2000" dirty="0"/>
          </a:p>
        </p:txBody>
      </p:sp>
    </p:spTree>
    <p:extLst>
      <p:ext uri="{BB962C8B-B14F-4D97-AF65-F5344CB8AC3E}">
        <p14:creationId xmlns:p14="http://schemas.microsoft.com/office/powerpoint/2010/main" val="303620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4CE3A-8C88-45AA-A849-57E5A7AC22C1}"/>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23</a:t>
            </a:fld>
            <a:endParaRPr lang="en-US" dirty="0"/>
          </a:p>
        </p:txBody>
      </p:sp>
      <p:sp>
        <p:nvSpPr>
          <p:cNvPr id="8" name="Rectangle 7">
            <a:extLst>
              <a:ext uri="{FF2B5EF4-FFF2-40B4-BE49-F238E27FC236}">
                <a16:creationId xmlns:a16="http://schemas.microsoft.com/office/drawing/2014/main" id="{52C2DB72-01A8-424A-8CEF-8BD2418A8D25}"/>
              </a:ext>
              <a:ext uri="{C183D7F6-B498-43B3-948B-1728B52AA6E4}">
                <adec:decorative xmlns:adec="http://schemas.microsoft.com/office/drawing/2017/decorative" val="1"/>
              </a:ext>
            </a:extLst>
          </p:cNvPr>
          <p:cNvSpPr/>
          <p:nvPr/>
        </p:nvSpPr>
        <p:spPr>
          <a:xfrm>
            <a:off x="1145309" y="6562003"/>
            <a:ext cx="2552123" cy="159471"/>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CDS</a:t>
            </a:r>
          </a:p>
        </p:txBody>
      </p:sp>
      <p:sp>
        <p:nvSpPr>
          <p:cNvPr id="10" name="Rectangle 9">
            <a:extLst>
              <a:ext uri="{FF2B5EF4-FFF2-40B4-BE49-F238E27FC236}">
                <a16:creationId xmlns:a16="http://schemas.microsoft.com/office/drawing/2014/main" id="{95AAAEAA-CCF6-4E36-A4A3-5AF49D00995B}"/>
              </a:ext>
              <a:ext uri="{C183D7F6-B498-43B3-948B-1728B52AA6E4}">
                <adec:decorative xmlns:adec="http://schemas.microsoft.com/office/drawing/2017/decorative" val="1"/>
              </a:ext>
            </a:extLst>
          </p:cNvPr>
          <p:cNvSpPr/>
          <p:nvPr/>
        </p:nvSpPr>
        <p:spPr>
          <a:xfrm>
            <a:off x="3697432" y="6562002"/>
            <a:ext cx="2552123" cy="15947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a:t>Machine learning tasks in CS</a:t>
            </a:r>
            <a:endParaRPr lang="fr-FR" sz="1200" dirty="0"/>
          </a:p>
        </p:txBody>
      </p:sp>
      <p:sp>
        <p:nvSpPr>
          <p:cNvPr id="11" name="Rectangle 10">
            <a:extLst>
              <a:ext uri="{FF2B5EF4-FFF2-40B4-BE49-F238E27FC236}">
                <a16:creationId xmlns:a16="http://schemas.microsoft.com/office/drawing/2014/main" id="{5F253864-26FA-4AB1-9F0A-4F57D870EE85}"/>
              </a:ext>
              <a:ext uri="{C183D7F6-B498-43B3-948B-1728B52AA6E4}">
                <adec:decorative xmlns:adec="http://schemas.microsoft.com/office/drawing/2017/decorative" val="1"/>
              </a:ext>
            </a:extLst>
          </p:cNvPr>
          <p:cNvSpPr/>
          <p:nvPr/>
        </p:nvSpPr>
        <p:spPr>
          <a:xfrm>
            <a:off x="6249555" y="6562002"/>
            <a:ext cx="2552123" cy="15947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sz="1200" dirty="0"/>
              <a:t>A </a:t>
            </a:r>
            <a:r>
              <a:rPr lang="fr-FR" sz="1200" dirty="0" err="1"/>
              <a:t>Multilayered</a:t>
            </a:r>
            <a:r>
              <a:rPr lang="fr-FR" sz="1200" dirty="0"/>
              <a:t> F, for Intelligent CS</a:t>
            </a:r>
          </a:p>
        </p:txBody>
      </p:sp>
      <p:sp>
        <p:nvSpPr>
          <p:cNvPr id="12" name="Rectangle 11">
            <a:extLst>
              <a:ext uri="{FF2B5EF4-FFF2-40B4-BE49-F238E27FC236}">
                <a16:creationId xmlns:a16="http://schemas.microsoft.com/office/drawing/2014/main" id="{84949406-858F-4224-BC48-197463899896}"/>
              </a:ext>
              <a:ext uri="{C183D7F6-B498-43B3-948B-1728B52AA6E4}">
                <adec:decorative xmlns:adec="http://schemas.microsoft.com/office/drawing/2017/decorative" val="1"/>
              </a:ext>
            </a:extLst>
          </p:cNvPr>
          <p:cNvSpPr/>
          <p:nvPr/>
        </p:nvSpPr>
        <p:spPr>
          <a:xfrm>
            <a:off x="8801677" y="6361476"/>
            <a:ext cx="2552123" cy="360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200" dirty="0"/>
              <a:t>Conclusion</a:t>
            </a:r>
          </a:p>
        </p:txBody>
      </p:sp>
      <p:sp>
        <p:nvSpPr>
          <p:cNvPr id="14" name="Isosceles Triangle 13">
            <a:extLst>
              <a:ext uri="{FF2B5EF4-FFF2-40B4-BE49-F238E27FC236}">
                <a16:creationId xmlns:a16="http://schemas.microsoft.com/office/drawing/2014/main" id="{1D0A4E21-00BC-4451-94C9-943503852954}"/>
              </a:ext>
              <a:ext uri="{C183D7F6-B498-43B3-948B-1728B52AA6E4}">
                <adec:decorative xmlns:adec="http://schemas.microsoft.com/office/drawing/2017/decorative" val="1"/>
              </a:ext>
            </a:extLst>
          </p:cNvPr>
          <p:cNvSpPr/>
          <p:nvPr/>
        </p:nvSpPr>
        <p:spPr>
          <a:xfrm rot="10800000">
            <a:off x="9900685" y="6245063"/>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2DAB7343-488F-4ED9-ABC7-78C5330C7E50}"/>
              </a:ext>
            </a:extLst>
          </p:cNvPr>
          <p:cNvSpPr txBox="1"/>
          <p:nvPr/>
        </p:nvSpPr>
        <p:spPr>
          <a:xfrm>
            <a:off x="768625" y="1829718"/>
            <a:ext cx="11014071" cy="29435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defPPr>
              <a:defRPr lang="en-US"/>
            </a:defPPr>
            <a:lvl1pPr>
              <a:defRPr sz="2400" b="1" i="0">
                <a:ln w="0"/>
                <a:solidFill>
                  <a:schemeClr val="tx1"/>
                </a:solidFill>
                <a:effectLst>
                  <a:outerShdw blurRad="38100" dist="19050" dir="2700000" algn="tl" rotWithShape="0">
                    <a:schemeClr val="dk1">
                      <a:alpha val="40000"/>
                    </a:schemeClr>
                  </a:outerShdw>
                </a:effectLst>
                <a:latin typeface="MavenProExtraBold"/>
              </a:defRPr>
            </a:lvl1pPr>
          </a:lstStyle>
          <a:p>
            <a:pPr marL="342900" indent="-342900">
              <a:lnSpc>
                <a:spcPct val="200000"/>
              </a:lnSpc>
              <a:buFont typeface="Wingdings" panose="05000000000000000000" pitchFamily="2" charset="2"/>
              <a:buChar char="§"/>
            </a:pPr>
            <a:r>
              <a:rPr lang="en-US" dirty="0">
                <a:effectLst/>
              </a:rPr>
              <a:t>The science of cybersecurity data and relevant methods,</a:t>
            </a:r>
          </a:p>
          <a:p>
            <a:pPr marL="342900" indent="-342900">
              <a:lnSpc>
                <a:spcPct val="200000"/>
              </a:lnSpc>
              <a:buFont typeface="Wingdings" panose="05000000000000000000" pitchFamily="2" charset="2"/>
              <a:buChar char="§"/>
            </a:pPr>
            <a:r>
              <a:rPr lang="en-US" dirty="0">
                <a:effectLst/>
              </a:rPr>
              <a:t>The applicability to intelligent data-driven decision making in cybersecurity systems and services</a:t>
            </a:r>
          </a:p>
          <a:p>
            <a:pPr marL="342900" indent="-342900">
              <a:lnSpc>
                <a:spcPct val="200000"/>
              </a:lnSpc>
              <a:buFont typeface="Wingdings" panose="05000000000000000000" pitchFamily="2" charset="2"/>
              <a:buChar char="§"/>
            </a:pPr>
            <a:r>
              <a:rPr lang="en-US" dirty="0">
                <a:effectLst/>
              </a:rPr>
              <a:t>Machine learning perspective.</a:t>
            </a:r>
            <a:endParaRPr lang="fr-FR" dirty="0">
              <a:effectLst/>
            </a:endParaRPr>
          </a:p>
        </p:txBody>
      </p:sp>
    </p:spTree>
    <p:extLst>
      <p:ext uri="{BB962C8B-B14F-4D97-AF65-F5344CB8AC3E}">
        <p14:creationId xmlns:p14="http://schemas.microsoft.com/office/powerpoint/2010/main" val="93409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p:tgtEl>
                                          <p:spTgt spid="8"/>
                                        </p:tgtEl>
                                        <p:attrNameLst>
                                          <p:attrName>ppt_y</p:attrName>
                                        </p:attrNameLst>
                                      </p:cBhvr>
                                      <p:tavLst>
                                        <p:tav tm="0">
                                          <p:val>
                                            <p:strVal val="#ppt_y+#ppt_h*1.125000"/>
                                          </p:val>
                                        </p:tav>
                                        <p:tav tm="100000">
                                          <p:val>
                                            <p:strVal val="#ppt_y"/>
                                          </p:val>
                                        </p:tav>
                                      </p:tavLst>
                                    </p:anim>
                                    <p:animEffect transition="in" filter="wipe(up)">
                                      <p:cBhvr>
                                        <p:cTn id="8" dur="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250"/>
                                        <p:tgtEl>
                                          <p:spTgt spid="14"/>
                                        </p:tgtEl>
                                      </p:cBhvr>
                                    </p:animEffect>
                                  </p:childTnLst>
                                </p:cTn>
                              </p:par>
                            </p:childTnLst>
                          </p:cTn>
                        </p:par>
                        <p:par>
                          <p:cTn id="12" fill="hold">
                            <p:stCondLst>
                              <p:cond delay="250"/>
                            </p:stCondLst>
                            <p:childTnLst>
                              <p:par>
                                <p:cTn id="13" presetID="1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250"/>
                                        <p:tgtEl>
                                          <p:spTgt spid="10"/>
                                        </p:tgtEl>
                                        <p:attrNameLst>
                                          <p:attrName>ppt_y</p:attrName>
                                        </p:attrNameLst>
                                      </p:cBhvr>
                                      <p:tavLst>
                                        <p:tav tm="0">
                                          <p:val>
                                            <p:strVal val="#ppt_y+#ppt_h*1.125000"/>
                                          </p:val>
                                        </p:tav>
                                        <p:tav tm="100000">
                                          <p:val>
                                            <p:strVal val="#ppt_y"/>
                                          </p:val>
                                        </p:tav>
                                      </p:tavLst>
                                    </p:anim>
                                    <p:animEffect transition="in" filter="wipe(up)">
                                      <p:cBhvr>
                                        <p:cTn id="16" dur="250"/>
                                        <p:tgtEl>
                                          <p:spTgt spid="10"/>
                                        </p:tgtEl>
                                      </p:cBhvr>
                                    </p:animEffect>
                                  </p:childTnLst>
                                </p:cTn>
                              </p:par>
                            </p:childTnLst>
                          </p:cTn>
                        </p:par>
                        <p:par>
                          <p:cTn id="17" fill="hold">
                            <p:stCondLst>
                              <p:cond delay="500"/>
                            </p:stCondLst>
                            <p:childTnLst>
                              <p:par>
                                <p:cTn id="18" presetID="12" presetClass="entr" presetSubtype="4"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250"/>
                                        <p:tgtEl>
                                          <p:spTgt spid="11"/>
                                        </p:tgtEl>
                                        <p:attrNameLst>
                                          <p:attrName>ppt_y</p:attrName>
                                        </p:attrNameLst>
                                      </p:cBhvr>
                                      <p:tavLst>
                                        <p:tav tm="0">
                                          <p:val>
                                            <p:strVal val="#ppt_y+#ppt_h*1.125000"/>
                                          </p:val>
                                        </p:tav>
                                        <p:tav tm="100000">
                                          <p:val>
                                            <p:strVal val="#ppt_y"/>
                                          </p:val>
                                        </p:tav>
                                      </p:tavLst>
                                    </p:anim>
                                    <p:animEffect transition="in" filter="wipe(up)">
                                      <p:cBhvr>
                                        <p:cTn id="21" dur="250"/>
                                        <p:tgtEl>
                                          <p:spTgt spid="11"/>
                                        </p:tgtEl>
                                      </p:cBhvr>
                                    </p:animEffect>
                                  </p:childTnLst>
                                </p:cTn>
                              </p:par>
                            </p:childTnLst>
                          </p:cTn>
                        </p:par>
                        <p:par>
                          <p:cTn id="22" fill="hold">
                            <p:stCondLst>
                              <p:cond delay="750"/>
                            </p:stCondLst>
                            <p:childTnLst>
                              <p:par>
                                <p:cTn id="23" presetID="12" presetClass="entr" presetSubtype="4"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250"/>
                                        <p:tgtEl>
                                          <p:spTgt spid="12"/>
                                        </p:tgtEl>
                                        <p:attrNameLst>
                                          <p:attrName>ppt_y</p:attrName>
                                        </p:attrNameLst>
                                      </p:cBhvr>
                                      <p:tavLst>
                                        <p:tav tm="0">
                                          <p:val>
                                            <p:strVal val="#ppt_y+#ppt_h*1.125000"/>
                                          </p:val>
                                        </p:tav>
                                        <p:tav tm="100000">
                                          <p:val>
                                            <p:strVal val="#ppt_y"/>
                                          </p:val>
                                        </p:tav>
                                      </p:tavLst>
                                    </p:anim>
                                    <p:animEffect transition="in" filter="wipe(up)">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D630-3ED3-415D-972F-B4486441D588}"/>
              </a:ext>
            </a:extLst>
          </p:cNvPr>
          <p:cNvSpPr>
            <a:spLocks noGrp="1"/>
          </p:cNvSpPr>
          <p:nvPr>
            <p:ph type="title"/>
          </p:nvPr>
        </p:nvSpPr>
        <p:spPr>
          <a:xfrm>
            <a:off x="838200" y="641855"/>
            <a:ext cx="6273800" cy="772107"/>
          </a:xfrm>
        </p:spPr>
        <p:txBody>
          <a:bodyPr/>
          <a:lstStyle/>
          <a:p>
            <a:r>
              <a:rPr lang="en-US" dirty="0"/>
              <a:t>Abbreviations</a:t>
            </a:r>
          </a:p>
        </p:txBody>
      </p:sp>
      <p:sp>
        <p:nvSpPr>
          <p:cNvPr id="4" name="Slide Number Placeholder 3">
            <a:extLst>
              <a:ext uri="{FF2B5EF4-FFF2-40B4-BE49-F238E27FC236}">
                <a16:creationId xmlns:a16="http://schemas.microsoft.com/office/drawing/2014/main" id="{82A2355C-21DF-4717-B4F5-E8D8B42965DB}"/>
              </a:ext>
            </a:extLst>
          </p:cNvPr>
          <p:cNvSpPr>
            <a:spLocks noGrp="1"/>
          </p:cNvSpPr>
          <p:nvPr>
            <p:ph type="sldNum" sz="quarter" idx="10"/>
          </p:nvPr>
        </p:nvSpPr>
        <p:spPr/>
        <p:txBody>
          <a:bodyPr/>
          <a:lstStyle/>
          <a:p>
            <a:r>
              <a:rPr lang="en-US"/>
              <a:t>PAGE </a:t>
            </a:r>
            <a:fld id="{4A9B5881-4007-4345-955A-79C2656F0C49}" type="slidenum">
              <a:rPr lang="en-US" smtClean="0"/>
              <a:pPr/>
              <a:t>24</a:t>
            </a:fld>
            <a:endParaRPr lang="en-US" dirty="0"/>
          </a:p>
        </p:txBody>
      </p:sp>
      <p:sp>
        <p:nvSpPr>
          <p:cNvPr id="6" name="Rectangle 2">
            <a:extLst>
              <a:ext uri="{FF2B5EF4-FFF2-40B4-BE49-F238E27FC236}">
                <a16:creationId xmlns:a16="http://schemas.microsoft.com/office/drawing/2014/main" id="{5CE24BA7-50B2-4C9F-A558-E6CE322E2E71}"/>
              </a:ext>
            </a:extLst>
          </p:cNvPr>
          <p:cNvSpPr>
            <a:spLocks noChangeArrowheads="1"/>
          </p:cNvSpPr>
          <p:nvPr/>
        </p:nvSpPr>
        <p:spPr bwMode="auto">
          <a:xfrm>
            <a:off x="1034142" y="1450296"/>
            <a:ext cx="10123715" cy="5073639"/>
          </a:xfrm>
          <a:prstGeom prst="rect">
            <a:avLst/>
          </a:prstGeom>
          <a:solidFill>
            <a:srgbClr val="FCFCF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82505"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DS: </a:t>
            </a:r>
            <a:r>
              <a:rPr kumimoji="0" lang="en-US" altLang="fr-FR" sz="1600" b="0" i="0" u="none" strike="noStrike" cap="none" normalizeH="0" baseline="0" dirty="0">
                <a:ln>
                  <a:noFill/>
                </a:ln>
                <a:solidFill>
                  <a:srgbClr val="333333"/>
                </a:solidFill>
                <a:effectLst/>
                <a:latin typeface="Georgia" panose="02040502050405020303" pitchFamily="18" charset="0"/>
              </a:rPr>
              <a:t>Data science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ML: </a:t>
            </a:r>
            <a:r>
              <a:rPr kumimoji="0" lang="en-US" altLang="fr-FR" sz="1600" b="0" i="0" u="none" strike="noStrike" cap="none" normalizeH="0" baseline="0" dirty="0">
                <a:ln>
                  <a:noFill/>
                </a:ln>
                <a:solidFill>
                  <a:srgbClr val="333333"/>
                </a:solidFill>
                <a:effectLst/>
                <a:latin typeface="Georgia" panose="02040502050405020303" pitchFamily="18" charset="0"/>
              </a:rPr>
              <a:t>Machine learning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AI: </a:t>
            </a:r>
            <a:r>
              <a:rPr kumimoji="0" lang="en-US" altLang="fr-FR" sz="1600" b="0" i="0" u="none" strike="noStrike" cap="none" normalizeH="0" baseline="0" dirty="0">
                <a:ln>
                  <a:noFill/>
                </a:ln>
                <a:solidFill>
                  <a:srgbClr val="333333"/>
                </a:solidFill>
                <a:effectLst/>
                <a:latin typeface="Georgia" panose="02040502050405020303" pitchFamily="18" charset="0"/>
              </a:rPr>
              <a:t>Artificial Intelligence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CDS: </a:t>
            </a:r>
            <a:r>
              <a:rPr kumimoji="0" lang="en-US" altLang="fr-FR" sz="1600" b="0" i="0" u="none" strike="noStrike" cap="none" normalizeH="0" baseline="0" dirty="0">
                <a:ln>
                  <a:noFill/>
                </a:ln>
                <a:solidFill>
                  <a:srgbClr val="333333"/>
                </a:solidFill>
                <a:effectLst/>
                <a:latin typeface="Georgia" panose="02040502050405020303" pitchFamily="18" charset="0"/>
              </a:rPr>
              <a:t>Cybersecurity data science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ICT: </a:t>
            </a:r>
            <a:r>
              <a:rPr kumimoji="0" lang="en-US" altLang="fr-FR" sz="1600" b="0" i="0" u="none" strike="noStrike" cap="none" normalizeH="0" baseline="0" dirty="0">
                <a:ln>
                  <a:noFill/>
                </a:ln>
                <a:solidFill>
                  <a:srgbClr val="333333"/>
                </a:solidFill>
                <a:effectLst/>
                <a:latin typeface="Georgia" panose="02040502050405020303" pitchFamily="18" charset="0"/>
              </a:rPr>
              <a:t>Information and communication technology</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IoT: </a:t>
            </a:r>
            <a:r>
              <a:rPr kumimoji="0" lang="en-US" altLang="fr-FR" sz="1600" b="0" i="0" u="none" strike="noStrike" cap="none" normalizeH="0" baseline="0" dirty="0">
                <a:ln>
                  <a:noFill/>
                </a:ln>
                <a:solidFill>
                  <a:srgbClr val="333333"/>
                </a:solidFill>
                <a:effectLst/>
                <a:latin typeface="Georgia" panose="02040502050405020303" pitchFamily="18" charset="0"/>
              </a:rPr>
              <a:t>Internet of Things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DDoS: </a:t>
            </a:r>
            <a:r>
              <a:rPr kumimoji="0" lang="en-US" altLang="fr-FR" sz="1600" b="0" i="0" u="none" strike="noStrike" cap="none" normalizeH="0" baseline="0" dirty="0">
                <a:ln>
                  <a:noFill/>
                </a:ln>
                <a:solidFill>
                  <a:srgbClr val="333333"/>
                </a:solidFill>
                <a:effectLst/>
                <a:latin typeface="Georgia" panose="02040502050405020303" pitchFamily="18" charset="0"/>
              </a:rPr>
              <a:t>Distributed Denial of Service</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IDS: </a:t>
            </a:r>
            <a:r>
              <a:rPr kumimoji="0" lang="en-US" altLang="fr-FR" sz="1600" b="0" i="0" u="none" strike="noStrike" cap="none" normalizeH="0" baseline="0" dirty="0">
                <a:ln>
                  <a:noFill/>
                </a:ln>
                <a:solidFill>
                  <a:srgbClr val="333333"/>
                </a:solidFill>
                <a:effectLst/>
                <a:latin typeface="Georgia" panose="02040502050405020303" pitchFamily="18" charset="0"/>
              </a:rPr>
              <a:t>Intrusion detection system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IPS: </a:t>
            </a:r>
            <a:r>
              <a:rPr kumimoji="0" lang="en-US" altLang="fr-FR" sz="1600" b="0" i="0" u="none" strike="noStrike" cap="none" normalizeH="0" baseline="0" dirty="0">
                <a:ln>
                  <a:noFill/>
                </a:ln>
                <a:solidFill>
                  <a:srgbClr val="333333"/>
                </a:solidFill>
                <a:effectLst/>
                <a:latin typeface="Georgia" panose="02040502050405020303" pitchFamily="18" charset="0"/>
              </a:rPr>
              <a:t>Intrusion prevention system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HIDS: </a:t>
            </a:r>
            <a:r>
              <a:rPr kumimoji="0" lang="en-US" altLang="fr-FR" sz="1600" b="0" i="0" u="none" strike="noStrike" cap="none" normalizeH="0" baseline="0" dirty="0">
                <a:ln>
                  <a:noFill/>
                </a:ln>
                <a:solidFill>
                  <a:srgbClr val="333333"/>
                </a:solidFill>
                <a:effectLst/>
                <a:latin typeface="Georgia" panose="02040502050405020303" pitchFamily="18" charset="0"/>
              </a:rPr>
              <a:t>Host-based intrusion detection systems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NIDS: </a:t>
            </a:r>
            <a:r>
              <a:rPr kumimoji="0" lang="en-US" altLang="fr-FR" sz="1600" b="0" i="0" u="none" strike="noStrike" cap="none" normalizeH="0" baseline="0" dirty="0">
                <a:ln>
                  <a:noFill/>
                </a:ln>
                <a:solidFill>
                  <a:srgbClr val="333333"/>
                </a:solidFill>
                <a:effectLst/>
                <a:latin typeface="Georgia" panose="02040502050405020303" pitchFamily="18" charset="0"/>
              </a:rPr>
              <a:t>Network Intrusion Detection Systems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SIDS: </a:t>
            </a:r>
            <a:r>
              <a:rPr kumimoji="0" lang="en-US" altLang="fr-FR" sz="1600" b="0" i="0" u="none" strike="noStrike" cap="none" normalizeH="0" baseline="0" dirty="0">
                <a:ln>
                  <a:noFill/>
                </a:ln>
                <a:solidFill>
                  <a:srgbClr val="333333"/>
                </a:solidFill>
                <a:effectLst/>
                <a:latin typeface="Georgia" panose="02040502050405020303" pitchFamily="18" charset="0"/>
              </a:rPr>
              <a:t>Signature-based intrusion detection system</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fr-FR" sz="1600" b="1" i="1" u="none" strike="noStrike" cap="none" normalizeH="0" baseline="0" dirty="0">
                <a:ln>
                  <a:noFill/>
                </a:ln>
                <a:solidFill>
                  <a:srgbClr val="333333"/>
                </a:solidFill>
                <a:effectLst/>
                <a:latin typeface="Georgia" panose="02040502050405020303" pitchFamily="18" charset="0"/>
              </a:rPr>
              <a:t>AIDS: </a:t>
            </a:r>
            <a:r>
              <a:rPr kumimoji="0" lang="en-US" altLang="fr-FR" sz="1600" b="0" i="0" u="none" strike="noStrike" cap="none" normalizeH="0" baseline="0" dirty="0">
                <a:ln>
                  <a:noFill/>
                </a:ln>
                <a:solidFill>
                  <a:srgbClr val="333333"/>
                </a:solidFill>
                <a:effectLst/>
                <a:latin typeface="Georgia" panose="02040502050405020303" pitchFamily="18" charset="0"/>
              </a:rPr>
              <a:t>Anomaly-based intrusion detection system</a:t>
            </a:r>
          </a:p>
        </p:txBody>
      </p:sp>
    </p:spTree>
    <p:extLst>
      <p:ext uri="{BB962C8B-B14F-4D97-AF65-F5344CB8AC3E}">
        <p14:creationId xmlns:p14="http://schemas.microsoft.com/office/powerpoint/2010/main" val="2029012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p:txBody>
          <a:bodyPr/>
          <a:lstStyle/>
          <a:p>
            <a:r>
              <a:rPr lang="en-US" dirty="0"/>
              <a:t>References</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a:xfrm>
            <a:off x="4705349" y="365124"/>
            <a:ext cx="7343803" cy="5984875"/>
          </a:xfrm>
        </p:spPr>
        <p:txBody>
          <a:bodyPr>
            <a:normAutofit fontScale="92500"/>
          </a:bodyPr>
          <a:lstStyle/>
          <a:p>
            <a:pPr algn="l">
              <a:lnSpc>
                <a:spcPct val="150000"/>
              </a:lnSpc>
              <a:buFont typeface="+mj-lt"/>
              <a:buAutoNum type="arabicPeriod"/>
            </a:pPr>
            <a:r>
              <a:rPr lang="fr-FR" sz="1100" b="0" i="0" dirty="0">
                <a:effectLst/>
                <a:latin typeface="Georgia" panose="02040502050405020303" pitchFamily="18" charset="0"/>
              </a:rPr>
              <a:t> Li S, Da Xu L, Zhao S. The internet of </a:t>
            </a:r>
            <a:r>
              <a:rPr lang="fr-FR" sz="1100" b="0" i="0" dirty="0" err="1">
                <a:effectLst/>
                <a:latin typeface="Georgia" panose="02040502050405020303" pitchFamily="18" charset="0"/>
              </a:rPr>
              <a:t>things</a:t>
            </a:r>
            <a:r>
              <a:rPr lang="fr-FR" sz="1100" b="0" i="0" dirty="0">
                <a:effectLst/>
                <a:latin typeface="Georgia" panose="02040502050405020303" pitchFamily="18" charset="0"/>
              </a:rPr>
              <a:t>: a </a:t>
            </a:r>
            <a:r>
              <a:rPr lang="fr-FR" sz="1100" b="0" i="0" dirty="0" err="1">
                <a:effectLst/>
                <a:latin typeface="Georgia" panose="02040502050405020303" pitchFamily="18" charset="0"/>
              </a:rPr>
              <a:t>survey</a:t>
            </a:r>
            <a:r>
              <a:rPr lang="fr-FR" sz="1100" b="0" i="0" dirty="0">
                <a:effectLst/>
                <a:latin typeface="Georgia" panose="02040502050405020303" pitchFamily="18" charset="0"/>
              </a:rPr>
              <a:t>. </a:t>
            </a:r>
            <a:r>
              <a:rPr lang="fr-FR" sz="1100" b="0" i="0" dirty="0" err="1">
                <a:effectLst/>
                <a:latin typeface="Georgia" panose="02040502050405020303" pitchFamily="18" charset="0"/>
              </a:rPr>
              <a:t>Inform</a:t>
            </a:r>
            <a:r>
              <a:rPr lang="fr-FR" sz="1100" b="0" i="0" dirty="0">
                <a:effectLst/>
                <a:latin typeface="Georgia" panose="02040502050405020303" pitchFamily="18" charset="0"/>
              </a:rPr>
              <a:t> </a:t>
            </a:r>
            <a:r>
              <a:rPr lang="fr-FR" sz="1100" b="0" i="0" dirty="0" err="1">
                <a:effectLst/>
                <a:latin typeface="Georgia" panose="02040502050405020303" pitchFamily="18" charset="0"/>
              </a:rPr>
              <a:t>Syst</a:t>
            </a:r>
            <a:r>
              <a:rPr lang="fr-FR" sz="1100" b="0" i="0" dirty="0">
                <a:effectLst/>
                <a:latin typeface="Georgia" panose="02040502050405020303" pitchFamily="18" charset="0"/>
              </a:rPr>
              <a:t> Front. 2015;17(2):243–59.</a:t>
            </a:r>
          </a:p>
          <a:p>
            <a:pPr algn="l">
              <a:lnSpc>
                <a:spcPct val="150000"/>
              </a:lnSpc>
              <a:buFont typeface="+mj-lt"/>
              <a:buAutoNum type="arabicPeriod"/>
            </a:pPr>
            <a:r>
              <a:rPr lang="fr-FR" sz="1100" b="0" i="0" dirty="0">
                <a:effectLst/>
                <a:latin typeface="Georgia" panose="02040502050405020303" pitchFamily="18" charset="0"/>
              </a:rPr>
              <a:t>Sun N, Zhang J, </a:t>
            </a:r>
            <a:r>
              <a:rPr lang="fr-FR" sz="1100" b="0" i="0" dirty="0" err="1">
                <a:effectLst/>
                <a:latin typeface="Georgia" panose="02040502050405020303" pitchFamily="18" charset="0"/>
              </a:rPr>
              <a:t>Rimba</a:t>
            </a:r>
            <a:r>
              <a:rPr lang="fr-FR" sz="1100" b="0" i="0" dirty="0">
                <a:effectLst/>
                <a:latin typeface="Georgia" panose="02040502050405020303" pitchFamily="18" charset="0"/>
              </a:rPr>
              <a:t> P, Gao S, Zhang LY, Xiang Y. Data-</a:t>
            </a:r>
            <a:r>
              <a:rPr lang="fr-FR" sz="1100" b="0" i="0" dirty="0" err="1">
                <a:effectLst/>
                <a:latin typeface="Georgia" panose="02040502050405020303" pitchFamily="18" charset="0"/>
              </a:rPr>
              <a:t>driven</a:t>
            </a:r>
            <a:r>
              <a:rPr lang="fr-FR" sz="1100" b="0" i="0" dirty="0">
                <a:effectLst/>
                <a:latin typeface="Georgia" panose="02040502050405020303" pitchFamily="18" charset="0"/>
              </a:rPr>
              <a:t> </a:t>
            </a:r>
            <a:r>
              <a:rPr lang="fr-FR" sz="1100" b="0" i="0" dirty="0" err="1">
                <a:effectLst/>
                <a:latin typeface="Georgia" panose="02040502050405020303" pitchFamily="18" charset="0"/>
              </a:rPr>
              <a:t>cybersecurity</a:t>
            </a:r>
            <a:r>
              <a:rPr lang="fr-FR" sz="1100" b="0" i="0" dirty="0">
                <a:effectLst/>
                <a:latin typeface="Georgia" panose="02040502050405020303" pitchFamily="18" charset="0"/>
              </a:rPr>
              <a:t> incident </a:t>
            </a:r>
            <a:r>
              <a:rPr lang="fr-FR" sz="1100" b="0" i="0" dirty="0" err="1">
                <a:effectLst/>
                <a:latin typeface="Georgia" panose="02040502050405020303" pitchFamily="18" charset="0"/>
              </a:rPr>
              <a:t>prediction</a:t>
            </a:r>
            <a:r>
              <a:rPr lang="fr-FR" sz="1100" b="0" i="0" dirty="0">
                <a:effectLst/>
                <a:latin typeface="Georgia" panose="02040502050405020303" pitchFamily="18" charset="0"/>
              </a:rPr>
              <a:t>: a </a:t>
            </a:r>
            <a:r>
              <a:rPr lang="fr-FR" sz="1100" b="0" i="0" dirty="0" err="1">
                <a:effectLst/>
                <a:latin typeface="Georgia" panose="02040502050405020303" pitchFamily="18" charset="0"/>
              </a:rPr>
              <a:t>survey</a:t>
            </a:r>
            <a:r>
              <a:rPr lang="fr-FR" sz="1100" b="0" i="0" dirty="0">
                <a:effectLst/>
                <a:latin typeface="Georgia" panose="02040502050405020303" pitchFamily="18" charset="0"/>
              </a:rPr>
              <a:t>. IEEE  Commun </a:t>
            </a:r>
            <a:r>
              <a:rPr lang="fr-FR" sz="1100" b="0" i="0" dirty="0" err="1">
                <a:effectLst/>
                <a:latin typeface="Georgia" panose="02040502050405020303" pitchFamily="18" charset="0"/>
              </a:rPr>
              <a:t>Surv</a:t>
            </a:r>
            <a:r>
              <a:rPr lang="fr-FR" sz="1100" b="0" i="0" dirty="0">
                <a:effectLst/>
                <a:latin typeface="Georgia" panose="02040502050405020303" pitchFamily="18" charset="0"/>
              </a:rPr>
              <a:t> </a:t>
            </a:r>
            <a:r>
              <a:rPr lang="fr-FR" sz="1100" b="0" i="0" dirty="0" err="1">
                <a:effectLst/>
                <a:latin typeface="Georgia" panose="02040502050405020303" pitchFamily="18" charset="0"/>
              </a:rPr>
              <a:t>Tutor</a:t>
            </a:r>
            <a:r>
              <a:rPr lang="fr-FR" sz="1100" b="0" i="0" dirty="0">
                <a:effectLst/>
                <a:latin typeface="Georgia" panose="02040502050405020303" pitchFamily="18" charset="0"/>
              </a:rPr>
              <a:t>. 2018;21(2):1744–72.</a:t>
            </a:r>
          </a:p>
          <a:p>
            <a:pPr algn="l">
              <a:lnSpc>
                <a:spcPct val="150000"/>
              </a:lnSpc>
              <a:buFont typeface="+mj-lt"/>
              <a:buAutoNum type="arabicPeriod"/>
            </a:pPr>
            <a:r>
              <a:rPr lang="fr-FR" sz="1100" b="0" i="0" dirty="0">
                <a:effectLst/>
                <a:latin typeface="Georgia" panose="02040502050405020303" pitchFamily="18" charset="0"/>
              </a:rPr>
              <a:t>McIntosh T, Jang-Jaccard J, </a:t>
            </a:r>
            <a:r>
              <a:rPr lang="fr-FR" sz="1100" b="0" i="0" dirty="0" err="1">
                <a:effectLst/>
                <a:latin typeface="Georgia" panose="02040502050405020303" pitchFamily="18" charset="0"/>
              </a:rPr>
              <a:t>Watters</a:t>
            </a:r>
            <a:r>
              <a:rPr lang="fr-FR" sz="1100" b="0" i="0" dirty="0">
                <a:effectLst/>
                <a:latin typeface="Georgia" panose="02040502050405020303" pitchFamily="18" charset="0"/>
              </a:rPr>
              <a:t> P, </a:t>
            </a:r>
            <a:r>
              <a:rPr lang="fr-FR" sz="1100" b="0" i="0" dirty="0" err="1">
                <a:effectLst/>
                <a:latin typeface="Georgia" panose="02040502050405020303" pitchFamily="18" charset="0"/>
              </a:rPr>
              <a:t>Susnjak</a:t>
            </a:r>
            <a:r>
              <a:rPr lang="fr-FR" sz="1100" b="0" i="0" dirty="0">
                <a:effectLst/>
                <a:latin typeface="Georgia" panose="02040502050405020303" pitchFamily="18" charset="0"/>
              </a:rPr>
              <a:t> T. The </a:t>
            </a:r>
            <a:r>
              <a:rPr lang="fr-FR" sz="1100" b="0" i="0" dirty="0" err="1">
                <a:effectLst/>
                <a:latin typeface="Georgia" panose="02040502050405020303" pitchFamily="18" charset="0"/>
              </a:rPr>
              <a:t>inadequacy</a:t>
            </a:r>
            <a:r>
              <a:rPr lang="fr-FR" sz="1100" b="0" i="0" dirty="0">
                <a:effectLst/>
                <a:latin typeface="Georgia" panose="02040502050405020303" pitchFamily="18" charset="0"/>
              </a:rPr>
              <a:t> of </a:t>
            </a:r>
            <a:r>
              <a:rPr lang="fr-FR" sz="1100" b="0" i="0" dirty="0" err="1">
                <a:effectLst/>
                <a:latin typeface="Georgia" panose="02040502050405020303" pitchFamily="18" charset="0"/>
              </a:rPr>
              <a:t>entropy-based</a:t>
            </a:r>
            <a:r>
              <a:rPr lang="fr-FR" sz="1100" b="0" i="0" dirty="0">
                <a:effectLst/>
                <a:latin typeface="Georgia" panose="02040502050405020303" pitchFamily="18" charset="0"/>
              </a:rPr>
              <a:t> ransomware </a:t>
            </a:r>
            <a:r>
              <a:rPr lang="fr-FR" sz="1100" b="0" i="0" dirty="0" err="1">
                <a:effectLst/>
                <a:latin typeface="Georgia" panose="02040502050405020303" pitchFamily="18" charset="0"/>
              </a:rPr>
              <a:t>detection</a:t>
            </a:r>
            <a:r>
              <a:rPr lang="fr-FR" sz="1100" b="0" i="0" dirty="0">
                <a:effectLst/>
                <a:latin typeface="Georgia" panose="02040502050405020303" pitchFamily="18" charset="0"/>
              </a:rPr>
              <a:t>. In: International </a:t>
            </a:r>
            <a:r>
              <a:rPr lang="fr-FR" sz="1100" b="0" i="0" dirty="0" err="1">
                <a:effectLst/>
                <a:latin typeface="Georgia" panose="02040502050405020303" pitchFamily="18" charset="0"/>
              </a:rPr>
              <a:t>conference</a:t>
            </a:r>
            <a:r>
              <a:rPr lang="fr-FR" sz="1100" b="0" i="0" dirty="0">
                <a:effectLst/>
                <a:latin typeface="Georgia" panose="02040502050405020303" pitchFamily="18" charset="0"/>
              </a:rPr>
              <a:t> on neural information </a:t>
            </a:r>
            <a:r>
              <a:rPr lang="fr-FR" sz="1100" b="0" i="0" dirty="0" err="1">
                <a:effectLst/>
                <a:latin typeface="Georgia" panose="02040502050405020303" pitchFamily="18" charset="0"/>
              </a:rPr>
              <a:t>processing</a:t>
            </a:r>
            <a:r>
              <a:rPr lang="fr-FR" sz="1100" b="0" i="0" dirty="0">
                <a:effectLst/>
                <a:latin typeface="Georgia" panose="02040502050405020303" pitchFamily="18" charset="0"/>
              </a:rPr>
              <a:t>. New York: Springer; 2019. p. 181–189</a:t>
            </a:r>
          </a:p>
          <a:p>
            <a:pPr algn="l">
              <a:lnSpc>
                <a:spcPct val="150000"/>
              </a:lnSpc>
              <a:buFont typeface="+mj-lt"/>
              <a:buAutoNum type="arabicPeriod"/>
            </a:pPr>
            <a:r>
              <a:rPr lang="fr-FR" sz="1100" b="0" i="0" dirty="0" err="1">
                <a:effectLst/>
                <a:latin typeface="Georgia" panose="02040502050405020303" pitchFamily="18" charset="0"/>
              </a:rPr>
              <a:t>Alazab</a:t>
            </a:r>
            <a:r>
              <a:rPr lang="fr-FR" sz="1100" b="0" i="0" dirty="0">
                <a:effectLst/>
                <a:latin typeface="Georgia" panose="02040502050405020303" pitchFamily="18" charset="0"/>
              </a:rPr>
              <a:t> M, </a:t>
            </a:r>
            <a:r>
              <a:rPr lang="fr-FR" sz="1100" b="0" i="0" dirty="0" err="1">
                <a:effectLst/>
                <a:latin typeface="Georgia" panose="02040502050405020303" pitchFamily="18" charset="0"/>
              </a:rPr>
              <a:t>Venkatraman</a:t>
            </a:r>
            <a:r>
              <a:rPr lang="fr-FR" sz="1100" b="0" i="0" dirty="0">
                <a:effectLst/>
                <a:latin typeface="Georgia" panose="02040502050405020303" pitchFamily="18" charset="0"/>
              </a:rPr>
              <a:t> S, </a:t>
            </a:r>
            <a:r>
              <a:rPr lang="fr-FR" sz="1100" b="0" i="0" dirty="0" err="1">
                <a:effectLst/>
                <a:latin typeface="Georgia" panose="02040502050405020303" pitchFamily="18" charset="0"/>
              </a:rPr>
              <a:t>Watters</a:t>
            </a:r>
            <a:r>
              <a:rPr lang="fr-FR" sz="1100" b="0" i="0" dirty="0">
                <a:effectLst/>
                <a:latin typeface="Georgia" panose="02040502050405020303" pitchFamily="18" charset="0"/>
              </a:rPr>
              <a:t> P, </a:t>
            </a:r>
            <a:r>
              <a:rPr lang="fr-FR" sz="1100" b="0" i="0" dirty="0" err="1">
                <a:effectLst/>
                <a:latin typeface="Georgia" panose="02040502050405020303" pitchFamily="18" charset="0"/>
              </a:rPr>
              <a:t>Alazab</a:t>
            </a:r>
            <a:r>
              <a:rPr lang="fr-FR" sz="1100" b="0" i="0" dirty="0">
                <a:effectLst/>
                <a:latin typeface="Georgia" panose="02040502050405020303" pitchFamily="18" charset="0"/>
              </a:rPr>
              <a:t> M, et al. </a:t>
            </a:r>
            <a:r>
              <a:rPr lang="fr-FR" sz="1100" b="0" i="0" dirty="0" err="1">
                <a:effectLst/>
                <a:latin typeface="Georgia" panose="02040502050405020303" pitchFamily="18" charset="0"/>
              </a:rPr>
              <a:t>Zero-day</a:t>
            </a:r>
            <a:r>
              <a:rPr lang="fr-FR" sz="1100" b="0" i="0" dirty="0">
                <a:effectLst/>
                <a:latin typeface="Georgia" panose="02040502050405020303" pitchFamily="18" charset="0"/>
              </a:rPr>
              <a:t> malware </a:t>
            </a:r>
            <a:r>
              <a:rPr lang="fr-FR" sz="1100" b="0" i="0" dirty="0" err="1">
                <a:effectLst/>
                <a:latin typeface="Georgia" panose="02040502050405020303" pitchFamily="18" charset="0"/>
              </a:rPr>
              <a:t>detection</a:t>
            </a:r>
            <a:r>
              <a:rPr lang="fr-FR" sz="1100" b="0" i="0" dirty="0">
                <a:effectLst/>
                <a:latin typeface="Georgia" panose="02040502050405020303" pitchFamily="18" charset="0"/>
              </a:rPr>
              <a:t> </a:t>
            </a:r>
            <a:r>
              <a:rPr lang="fr-FR" sz="1100" b="0" i="0" dirty="0" err="1">
                <a:effectLst/>
                <a:latin typeface="Georgia" panose="02040502050405020303" pitchFamily="18" charset="0"/>
              </a:rPr>
              <a:t>based</a:t>
            </a:r>
            <a:r>
              <a:rPr lang="fr-FR" sz="1100" b="0" i="0" dirty="0">
                <a:effectLst/>
                <a:latin typeface="Georgia" panose="02040502050405020303" pitchFamily="18" charset="0"/>
              </a:rPr>
              <a:t> on </a:t>
            </a:r>
            <a:r>
              <a:rPr lang="fr-FR" sz="1100" b="0" i="0" dirty="0" err="1">
                <a:effectLst/>
                <a:latin typeface="Georgia" panose="02040502050405020303" pitchFamily="18" charset="0"/>
              </a:rPr>
              <a:t>supervised</a:t>
            </a:r>
            <a:r>
              <a:rPr lang="fr-FR" sz="1100" b="0" i="0" dirty="0">
                <a:effectLst/>
                <a:latin typeface="Georgia" panose="02040502050405020303" pitchFamily="18" charset="0"/>
              </a:rPr>
              <a:t> </a:t>
            </a:r>
            <a:r>
              <a:rPr lang="fr-FR" sz="1100" b="0" i="0" dirty="0" err="1">
                <a:effectLst/>
                <a:latin typeface="Georgia" panose="02040502050405020303" pitchFamily="18" charset="0"/>
              </a:rPr>
              <a:t>learning</a:t>
            </a:r>
            <a:r>
              <a:rPr lang="fr-FR" sz="1100" b="0" i="0" dirty="0">
                <a:effectLst/>
                <a:latin typeface="Georgia" panose="02040502050405020303" pitchFamily="18" charset="0"/>
              </a:rPr>
              <a:t>  </a:t>
            </a:r>
            <a:r>
              <a:rPr lang="fr-FR" sz="1100" b="0" i="0" dirty="0" err="1">
                <a:effectLst/>
                <a:latin typeface="Georgia" panose="02040502050405020303" pitchFamily="18" charset="0"/>
              </a:rPr>
              <a:t>algorithms</a:t>
            </a:r>
            <a:r>
              <a:rPr lang="fr-FR" sz="1100" b="0" i="0" dirty="0">
                <a:effectLst/>
                <a:latin typeface="Georgia" panose="02040502050405020303" pitchFamily="18" charset="0"/>
              </a:rPr>
              <a:t> of api call signatures (2010)</a:t>
            </a:r>
          </a:p>
          <a:p>
            <a:pPr algn="l">
              <a:lnSpc>
                <a:spcPct val="150000"/>
              </a:lnSpc>
              <a:buFont typeface="+mj-lt"/>
              <a:buAutoNum type="arabicPeriod"/>
            </a:pPr>
            <a:r>
              <a:rPr lang="fr-FR" sz="1100" b="0" i="0" dirty="0">
                <a:effectLst/>
                <a:latin typeface="Georgia" panose="02040502050405020303" pitchFamily="18" charset="0"/>
              </a:rPr>
              <a:t>Shaw A. Data </a:t>
            </a:r>
            <a:r>
              <a:rPr lang="fr-FR" sz="1100" b="0" i="0" dirty="0" err="1">
                <a:effectLst/>
                <a:latin typeface="Georgia" panose="02040502050405020303" pitchFamily="18" charset="0"/>
              </a:rPr>
              <a:t>breach</a:t>
            </a:r>
            <a:r>
              <a:rPr lang="fr-FR" sz="1100" b="0" i="0" dirty="0">
                <a:effectLst/>
                <a:latin typeface="Georgia" panose="02040502050405020303" pitchFamily="18" charset="0"/>
              </a:rPr>
              <a:t>: </a:t>
            </a:r>
            <a:r>
              <a:rPr lang="fr-FR" sz="1100" b="0" i="0" dirty="0" err="1">
                <a:effectLst/>
                <a:latin typeface="Georgia" panose="02040502050405020303" pitchFamily="18" charset="0"/>
              </a:rPr>
              <a:t>from</a:t>
            </a:r>
            <a:r>
              <a:rPr lang="fr-FR" sz="1100" b="0" i="0" dirty="0">
                <a:effectLst/>
                <a:latin typeface="Georgia" panose="02040502050405020303" pitchFamily="18" charset="0"/>
              </a:rPr>
              <a:t> </a:t>
            </a:r>
            <a:r>
              <a:rPr lang="fr-FR" sz="1100" b="0" i="0" dirty="0" err="1">
                <a:effectLst/>
                <a:latin typeface="Georgia" panose="02040502050405020303" pitchFamily="18" charset="0"/>
              </a:rPr>
              <a:t>notifcation</a:t>
            </a:r>
            <a:r>
              <a:rPr lang="fr-FR" sz="1100" b="0" i="0" dirty="0">
                <a:effectLst/>
                <a:latin typeface="Georgia" panose="02040502050405020303" pitchFamily="18" charset="0"/>
              </a:rPr>
              <a:t> to </a:t>
            </a:r>
            <a:r>
              <a:rPr lang="fr-FR" sz="1100" b="0" i="0" dirty="0" err="1">
                <a:effectLst/>
                <a:latin typeface="Georgia" panose="02040502050405020303" pitchFamily="18" charset="0"/>
              </a:rPr>
              <a:t>prevention</a:t>
            </a:r>
            <a:r>
              <a:rPr lang="fr-FR" sz="1100" b="0" i="0" dirty="0">
                <a:effectLst/>
                <a:latin typeface="Georgia" panose="02040502050405020303" pitchFamily="18" charset="0"/>
              </a:rPr>
              <a:t> </a:t>
            </a:r>
            <a:r>
              <a:rPr lang="fr-FR" sz="1100" b="0" i="0" dirty="0" err="1">
                <a:effectLst/>
                <a:latin typeface="Georgia" panose="02040502050405020303" pitchFamily="18" charset="0"/>
              </a:rPr>
              <a:t>using</a:t>
            </a:r>
            <a:r>
              <a:rPr lang="fr-FR" sz="1100" b="0" i="0" dirty="0">
                <a:effectLst/>
                <a:latin typeface="Georgia" panose="02040502050405020303" pitchFamily="18" charset="0"/>
              </a:rPr>
              <a:t> </a:t>
            </a:r>
            <a:r>
              <a:rPr lang="fr-FR" sz="1100" b="0" i="0" dirty="0" err="1">
                <a:effectLst/>
                <a:latin typeface="Georgia" panose="02040502050405020303" pitchFamily="18" charset="0"/>
              </a:rPr>
              <a:t>pci</a:t>
            </a:r>
            <a:r>
              <a:rPr lang="fr-FR" sz="1100" b="0" i="0" dirty="0">
                <a:effectLst/>
                <a:latin typeface="Georgia" panose="02040502050405020303" pitchFamily="18" charset="0"/>
              </a:rPr>
              <a:t> </a:t>
            </a:r>
            <a:r>
              <a:rPr lang="fr-FR" sz="1100" b="0" i="0" dirty="0" err="1">
                <a:effectLst/>
                <a:latin typeface="Georgia" panose="02040502050405020303" pitchFamily="18" charset="0"/>
              </a:rPr>
              <a:t>dss</a:t>
            </a:r>
            <a:r>
              <a:rPr lang="fr-FR" sz="1100" b="0" i="0" dirty="0">
                <a:effectLst/>
                <a:latin typeface="Georgia" panose="02040502050405020303" pitchFamily="18" charset="0"/>
              </a:rPr>
              <a:t>. Colum Soc </a:t>
            </a:r>
            <a:r>
              <a:rPr lang="fr-FR" sz="1100" b="0" i="0" dirty="0" err="1">
                <a:effectLst/>
                <a:latin typeface="Georgia" panose="02040502050405020303" pitchFamily="18" charset="0"/>
              </a:rPr>
              <a:t>Probs</a:t>
            </a:r>
            <a:r>
              <a:rPr lang="fr-FR" sz="1100" b="0" i="0" dirty="0">
                <a:effectLst/>
                <a:latin typeface="Georgia" panose="02040502050405020303" pitchFamily="18" charset="0"/>
              </a:rPr>
              <a:t>. 2009;43:517.</a:t>
            </a:r>
          </a:p>
          <a:p>
            <a:pPr algn="l">
              <a:lnSpc>
                <a:spcPct val="150000"/>
              </a:lnSpc>
              <a:buFont typeface="+mj-lt"/>
              <a:buAutoNum type="arabicPeriod"/>
            </a:pPr>
            <a:r>
              <a:rPr lang="fr-FR" sz="1100" b="0" i="0" dirty="0">
                <a:effectLst/>
                <a:latin typeface="Georgia" panose="02040502050405020303" pitchFamily="18" charset="0"/>
              </a:rPr>
              <a:t>Gupta BB, </a:t>
            </a:r>
            <a:r>
              <a:rPr lang="fr-FR" sz="1100" b="0" i="0" dirty="0" err="1">
                <a:effectLst/>
                <a:latin typeface="Georgia" panose="02040502050405020303" pitchFamily="18" charset="0"/>
              </a:rPr>
              <a:t>Tewari</a:t>
            </a:r>
            <a:r>
              <a:rPr lang="fr-FR" sz="1100" b="0" i="0" dirty="0">
                <a:effectLst/>
                <a:latin typeface="Georgia" panose="02040502050405020303" pitchFamily="18" charset="0"/>
              </a:rPr>
              <a:t> A, Jain AK, Agrawal DP. </a:t>
            </a:r>
            <a:r>
              <a:rPr lang="fr-FR" sz="1100" b="0" i="0" dirty="0" err="1">
                <a:effectLst/>
                <a:latin typeface="Georgia" panose="02040502050405020303" pitchFamily="18" charset="0"/>
              </a:rPr>
              <a:t>Fighting</a:t>
            </a:r>
            <a:r>
              <a:rPr lang="fr-FR" sz="1100" b="0" i="0" dirty="0">
                <a:effectLst/>
                <a:latin typeface="Georgia" panose="02040502050405020303" pitchFamily="18" charset="0"/>
              </a:rPr>
              <a:t> </a:t>
            </a:r>
            <a:r>
              <a:rPr lang="fr-FR" sz="1100" b="0" i="0" dirty="0" err="1">
                <a:effectLst/>
                <a:latin typeface="Georgia" panose="02040502050405020303" pitchFamily="18" charset="0"/>
              </a:rPr>
              <a:t>against</a:t>
            </a:r>
            <a:r>
              <a:rPr lang="fr-FR" sz="1100" b="0" i="0" dirty="0">
                <a:effectLst/>
                <a:latin typeface="Georgia" panose="02040502050405020303" pitchFamily="18" charset="0"/>
              </a:rPr>
              <a:t> phishing </a:t>
            </a:r>
            <a:r>
              <a:rPr lang="fr-FR" sz="1100" b="0" i="0" dirty="0" err="1">
                <a:effectLst/>
                <a:latin typeface="Georgia" panose="02040502050405020303" pitchFamily="18" charset="0"/>
              </a:rPr>
              <a:t>attacks</a:t>
            </a:r>
            <a:r>
              <a:rPr lang="fr-FR" sz="1100" b="0" i="0" dirty="0">
                <a:effectLst/>
                <a:latin typeface="Georgia" panose="02040502050405020303" pitchFamily="18" charset="0"/>
              </a:rPr>
              <a:t>: state of the art and future challenges. </a:t>
            </a:r>
          </a:p>
          <a:p>
            <a:pPr algn="l">
              <a:lnSpc>
                <a:spcPct val="150000"/>
              </a:lnSpc>
              <a:buFont typeface="+mj-lt"/>
              <a:buAutoNum type="arabicPeriod"/>
            </a:pPr>
            <a:r>
              <a:rPr lang="fr-FR" sz="1100" b="0" i="0" dirty="0">
                <a:effectLst/>
                <a:latin typeface="Georgia" panose="02040502050405020303" pitchFamily="18" charset="0"/>
              </a:rPr>
              <a:t>Neural Comput </a:t>
            </a:r>
            <a:r>
              <a:rPr lang="fr-FR" sz="1100" b="0" i="0" dirty="0" err="1">
                <a:effectLst/>
                <a:latin typeface="Georgia" panose="02040502050405020303" pitchFamily="18" charset="0"/>
              </a:rPr>
              <a:t>Appl</a:t>
            </a:r>
            <a:r>
              <a:rPr lang="fr-FR" sz="1100" b="0" i="0" dirty="0">
                <a:effectLst/>
                <a:latin typeface="Georgia" panose="02040502050405020303" pitchFamily="18" charset="0"/>
              </a:rPr>
              <a:t>. 2017;28(12):3629–54.</a:t>
            </a:r>
          </a:p>
          <a:p>
            <a:pPr algn="l">
              <a:lnSpc>
                <a:spcPct val="150000"/>
              </a:lnSpc>
              <a:buFont typeface="+mj-lt"/>
              <a:buAutoNum type="arabicPeriod"/>
            </a:pPr>
            <a:r>
              <a:rPr lang="fr-FR" sz="1100" b="0" i="0" dirty="0">
                <a:effectLst/>
                <a:latin typeface="Georgia" panose="02040502050405020303" pitchFamily="18" charset="0"/>
              </a:rPr>
              <a:t>Av-test </a:t>
            </a:r>
            <a:r>
              <a:rPr lang="fr-FR" sz="1100" b="0" i="0" dirty="0" err="1">
                <a:effectLst/>
                <a:latin typeface="Georgia" panose="02040502050405020303" pitchFamily="18" charset="0"/>
              </a:rPr>
              <a:t>institute</a:t>
            </a:r>
            <a:r>
              <a:rPr lang="fr-FR" sz="1100" b="0" i="0" dirty="0">
                <a:effectLst/>
                <a:latin typeface="Georgia" panose="02040502050405020303" pitchFamily="18" charset="0"/>
              </a:rPr>
              <a:t>, </a:t>
            </a:r>
            <a:r>
              <a:rPr lang="fr-FR" sz="1100" b="0" i="0" dirty="0" err="1">
                <a:effectLst/>
                <a:latin typeface="Georgia" panose="02040502050405020303" pitchFamily="18" charset="0"/>
              </a:rPr>
              <a:t>germany</a:t>
            </a:r>
            <a:r>
              <a:rPr lang="fr-FR" sz="1100" b="0" i="0" dirty="0">
                <a:effectLst/>
                <a:latin typeface="Georgia" panose="02040502050405020303" pitchFamily="18" charset="0"/>
              </a:rPr>
              <a:t>, https://www.av-test.org/en/statistics/malware/. </a:t>
            </a:r>
            <a:r>
              <a:rPr lang="fr-FR" sz="1100" b="0" i="0" dirty="0" err="1">
                <a:effectLst/>
                <a:latin typeface="Georgia" panose="02040502050405020303" pitchFamily="18" charset="0"/>
              </a:rPr>
              <a:t>Accessed</a:t>
            </a:r>
            <a:r>
              <a:rPr lang="fr-FR" sz="1100" b="0" i="0" dirty="0">
                <a:effectLst/>
                <a:latin typeface="Georgia" panose="02040502050405020303" pitchFamily="18" charset="0"/>
              </a:rPr>
              <a:t> 20 </a:t>
            </a:r>
            <a:r>
              <a:rPr lang="fr-FR" sz="1100" b="0" i="0" dirty="0" err="1">
                <a:effectLst/>
                <a:latin typeface="Georgia" panose="02040502050405020303" pitchFamily="18" charset="0"/>
              </a:rPr>
              <a:t>Oct</a:t>
            </a:r>
            <a:r>
              <a:rPr lang="fr-FR" sz="1100" b="0" i="0" dirty="0">
                <a:effectLst/>
                <a:latin typeface="Georgia" panose="02040502050405020303" pitchFamily="18" charset="0"/>
              </a:rPr>
              <a:t> 2019.</a:t>
            </a:r>
          </a:p>
          <a:p>
            <a:pPr algn="l">
              <a:lnSpc>
                <a:spcPct val="150000"/>
              </a:lnSpc>
              <a:buFont typeface="+mj-lt"/>
              <a:buAutoNum type="arabicPeriod"/>
            </a:pPr>
            <a:r>
              <a:rPr lang="fr-FR" sz="1100" b="0" i="0" dirty="0">
                <a:effectLst/>
                <a:latin typeface="Georgia" panose="02040502050405020303" pitchFamily="18" charset="0"/>
              </a:rPr>
              <a:t>Ibm </a:t>
            </a:r>
            <a:r>
              <a:rPr lang="fr-FR" sz="1100" b="0" i="0" dirty="0" err="1">
                <a:effectLst/>
                <a:latin typeface="Georgia" panose="02040502050405020303" pitchFamily="18" charset="0"/>
              </a:rPr>
              <a:t>security</a:t>
            </a:r>
            <a:r>
              <a:rPr lang="fr-FR" sz="1100" b="0" i="0" dirty="0">
                <a:effectLst/>
                <a:latin typeface="Georgia" panose="02040502050405020303" pitchFamily="18" charset="0"/>
              </a:rPr>
              <a:t> report, https://www.ibm.com/security/data-breach. </a:t>
            </a:r>
            <a:r>
              <a:rPr lang="fr-FR" sz="1100" b="0" i="0" dirty="0" err="1">
                <a:effectLst/>
                <a:latin typeface="Georgia" panose="02040502050405020303" pitchFamily="18" charset="0"/>
              </a:rPr>
              <a:t>Accessed</a:t>
            </a:r>
            <a:r>
              <a:rPr lang="fr-FR" sz="1100" b="0" i="0" dirty="0">
                <a:effectLst/>
                <a:latin typeface="Georgia" panose="02040502050405020303" pitchFamily="18" charset="0"/>
              </a:rPr>
              <a:t> on 20 </a:t>
            </a:r>
            <a:r>
              <a:rPr lang="fr-FR" sz="1100" b="0" i="0" dirty="0" err="1">
                <a:effectLst/>
                <a:latin typeface="Georgia" panose="02040502050405020303" pitchFamily="18" charset="0"/>
              </a:rPr>
              <a:t>Oct</a:t>
            </a:r>
            <a:r>
              <a:rPr lang="fr-FR" sz="1100" b="0" i="0" dirty="0">
                <a:effectLst/>
                <a:latin typeface="Georgia" panose="02040502050405020303" pitchFamily="18" charset="0"/>
              </a:rPr>
              <a:t> 2019.</a:t>
            </a:r>
          </a:p>
          <a:p>
            <a:pPr algn="l">
              <a:lnSpc>
                <a:spcPct val="150000"/>
              </a:lnSpc>
              <a:buFont typeface="+mj-lt"/>
              <a:buAutoNum type="arabicPeriod"/>
            </a:pPr>
            <a:r>
              <a:rPr lang="fr-FR" sz="1100" b="0" i="0" dirty="0">
                <a:effectLst/>
                <a:latin typeface="Georgia" panose="02040502050405020303" pitchFamily="18" charset="0"/>
              </a:rPr>
              <a:t>Fischer EA. </a:t>
            </a:r>
            <a:r>
              <a:rPr lang="fr-FR" sz="1100" b="0" i="0" dirty="0" err="1">
                <a:effectLst/>
                <a:latin typeface="Georgia" panose="02040502050405020303" pitchFamily="18" charset="0"/>
              </a:rPr>
              <a:t>Cybersecurity</a:t>
            </a:r>
            <a:r>
              <a:rPr lang="fr-FR" sz="1100" b="0" i="0" dirty="0">
                <a:effectLst/>
                <a:latin typeface="Georgia" panose="02040502050405020303" pitchFamily="18" charset="0"/>
              </a:rPr>
              <a:t> issues and challenges: In brief. </a:t>
            </a:r>
            <a:r>
              <a:rPr lang="fr-FR" sz="1100" b="0" i="0" dirty="0" err="1">
                <a:effectLst/>
                <a:latin typeface="Georgia" panose="02040502050405020303" pitchFamily="18" charset="0"/>
              </a:rPr>
              <a:t>Congressional</a:t>
            </a:r>
            <a:r>
              <a:rPr lang="fr-FR" sz="1100" b="0" i="0" dirty="0">
                <a:effectLst/>
                <a:latin typeface="Georgia" panose="02040502050405020303" pitchFamily="18" charset="0"/>
              </a:rPr>
              <a:t> </a:t>
            </a:r>
            <a:r>
              <a:rPr lang="fr-FR" sz="1100" b="0" i="0" dirty="0" err="1">
                <a:effectLst/>
                <a:latin typeface="Georgia" panose="02040502050405020303" pitchFamily="18" charset="0"/>
              </a:rPr>
              <a:t>Research</a:t>
            </a:r>
            <a:r>
              <a:rPr lang="fr-FR" sz="1100" b="0" i="0" dirty="0">
                <a:effectLst/>
                <a:latin typeface="Georgia" panose="02040502050405020303" pitchFamily="18" charset="0"/>
              </a:rPr>
              <a:t> Service (2014)</a:t>
            </a:r>
          </a:p>
          <a:p>
            <a:pPr algn="l">
              <a:lnSpc>
                <a:spcPct val="150000"/>
              </a:lnSpc>
              <a:buFont typeface="+mj-lt"/>
              <a:buAutoNum type="arabicPeriod"/>
            </a:pPr>
            <a:r>
              <a:rPr lang="fr-FR" sz="1100" b="0" i="0" dirty="0">
                <a:effectLst/>
                <a:latin typeface="Georgia" panose="02040502050405020303" pitchFamily="18" charset="0"/>
              </a:rPr>
              <a:t>Juniper </a:t>
            </a:r>
            <a:r>
              <a:rPr lang="fr-FR" sz="1100" b="0" i="0" dirty="0" err="1">
                <a:effectLst/>
                <a:latin typeface="Georgia" panose="02040502050405020303" pitchFamily="18" charset="0"/>
              </a:rPr>
              <a:t>research</a:t>
            </a:r>
            <a:r>
              <a:rPr lang="fr-FR" sz="1100" b="0" i="0" dirty="0">
                <a:effectLst/>
                <a:latin typeface="Georgia" panose="02040502050405020303" pitchFamily="18" charset="0"/>
              </a:rPr>
              <a:t>. https://www.juniperresearch.com/. </a:t>
            </a:r>
            <a:r>
              <a:rPr lang="fr-FR" sz="1100" b="0" i="0" dirty="0" err="1">
                <a:effectLst/>
                <a:latin typeface="Georgia" panose="02040502050405020303" pitchFamily="18" charset="0"/>
              </a:rPr>
              <a:t>Accessed</a:t>
            </a:r>
            <a:r>
              <a:rPr lang="fr-FR" sz="1100" b="0" i="0" dirty="0">
                <a:effectLst/>
                <a:latin typeface="Georgia" panose="02040502050405020303" pitchFamily="18" charset="0"/>
              </a:rPr>
              <a:t> on 20 </a:t>
            </a:r>
            <a:r>
              <a:rPr lang="fr-FR" sz="1100" b="0" i="0" dirty="0" err="1">
                <a:effectLst/>
                <a:latin typeface="Georgia" panose="02040502050405020303" pitchFamily="18" charset="0"/>
              </a:rPr>
              <a:t>Oct</a:t>
            </a:r>
            <a:r>
              <a:rPr lang="fr-FR" sz="1100" b="0" i="0" dirty="0">
                <a:effectLst/>
                <a:latin typeface="Georgia" panose="02040502050405020303" pitchFamily="18" charset="0"/>
              </a:rPr>
              <a:t> 2019.</a:t>
            </a:r>
          </a:p>
          <a:p>
            <a:pPr algn="l">
              <a:lnSpc>
                <a:spcPct val="150000"/>
              </a:lnSpc>
              <a:buFont typeface="+mj-lt"/>
              <a:buAutoNum type="arabicPeriod"/>
            </a:pPr>
            <a:r>
              <a:rPr lang="fr-FR" sz="1100" b="0" i="0" dirty="0" err="1">
                <a:effectLst/>
                <a:latin typeface="Georgia" panose="02040502050405020303" pitchFamily="18" charset="0"/>
              </a:rPr>
              <a:t>Papastergiou</a:t>
            </a:r>
            <a:r>
              <a:rPr lang="fr-FR" sz="1100" b="0" i="0" dirty="0">
                <a:effectLst/>
                <a:latin typeface="Georgia" panose="02040502050405020303" pitchFamily="18" charset="0"/>
              </a:rPr>
              <a:t> S, </a:t>
            </a:r>
            <a:r>
              <a:rPr lang="fr-FR" sz="1100" b="0" i="0" dirty="0" err="1">
                <a:effectLst/>
                <a:latin typeface="Georgia" panose="02040502050405020303" pitchFamily="18" charset="0"/>
              </a:rPr>
              <a:t>Mouratidis</a:t>
            </a:r>
            <a:r>
              <a:rPr lang="fr-FR" sz="1100" b="0" i="0" dirty="0">
                <a:effectLst/>
                <a:latin typeface="Georgia" panose="02040502050405020303" pitchFamily="18" charset="0"/>
              </a:rPr>
              <a:t> H, </a:t>
            </a:r>
            <a:r>
              <a:rPr lang="fr-FR" sz="1100" b="0" i="0" dirty="0" err="1">
                <a:effectLst/>
                <a:latin typeface="Georgia" panose="02040502050405020303" pitchFamily="18" charset="0"/>
              </a:rPr>
              <a:t>Kalogeraki</a:t>
            </a:r>
            <a:r>
              <a:rPr lang="fr-FR" sz="1100" b="0" i="0" dirty="0">
                <a:effectLst/>
                <a:latin typeface="Georgia" panose="02040502050405020303" pitchFamily="18" charset="0"/>
              </a:rPr>
              <a:t> E-M. Cyber </a:t>
            </a:r>
            <a:r>
              <a:rPr lang="fr-FR" sz="1100" b="0" i="0" dirty="0" err="1">
                <a:effectLst/>
                <a:latin typeface="Georgia" panose="02040502050405020303" pitchFamily="18" charset="0"/>
              </a:rPr>
              <a:t>security</a:t>
            </a:r>
            <a:r>
              <a:rPr lang="fr-FR" sz="1100" b="0" i="0" dirty="0">
                <a:effectLst/>
                <a:latin typeface="Georgia" panose="02040502050405020303" pitchFamily="18" charset="0"/>
              </a:rPr>
              <a:t> incident handling, warning and </a:t>
            </a:r>
            <a:r>
              <a:rPr lang="fr-FR" sz="1100" b="0" i="0" dirty="0" err="1">
                <a:effectLst/>
                <a:latin typeface="Georgia" panose="02040502050405020303" pitchFamily="18" charset="0"/>
              </a:rPr>
              <a:t>response</a:t>
            </a:r>
            <a:r>
              <a:rPr lang="fr-FR" sz="1100" b="0" i="0" dirty="0">
                <a:effectLst/>
                <a:latin typeface="Georgia" panose="02040502050405020303" pitchFamily="18" charset="0"/>
              </a:rPr>
              <a:t> system for  the </a:t>
            </a:r>
            <a:r>
              <a:rPr lang="fr-FR" sz="1100" b="0" i="0" dirty="0" err="1">
                <a:effectLst/>
                <a:latin typeface="Georgia" panose="02040502050405020303" pitchFamily="18" charset="0"/>
              </a:rPr>
              <a:t>european</a:t>
            </a:r>
            <a:r>
              <a:rPr lang="fr-FR" sz="1100" b="0" i="0" dirty="0">
                <a:effectLst/>
                <a:latin typeface="Georgia" panose="02040502050405020303" pitchFamily="18" charset="0"/>
              </a:rPr>
              <a:t> </a:t>
            </a:r>
            <a:r>
              <a:rPr lang="fr-FR" sz="1100" b="0" i="0" dirty="0" err="1">
                <a:effectLst/>
                <a:latin typeface="Georgia" panose="02040502050405020303" pitchFamily="18" charset="0"/>
              </a:rPr>
              <a:t>critical</a:t>
            </a:r>
            <a:r>
              <a:rPr lang="fr-FR" sz="1100" b="0" i="0" dirty="0">
                <a:effectLst/>
                <a:latin typeface="Georgia" panose="02040502050405020303" pitchFamily="18" charset="0"/>
              </a:rPr>
              <a:t> information infrastructures (</a:t>
            </a:r>
            <a:r>
              <a:rPr lang="fr-FR" sz="1100" b="0" i="0" dirty="0" err="1">
                <a:effectLst/>
                <a:latin typeface="Georgia" panose="02040502050405020303" pitchFamily="18" charset="0"/>
              </a:rPr>
              <a:t>cybersane</a:t>
            </a:r>
            <a:r>
              <a:rPr lang="fr-FR" sz="1100" b="0" i="0" dirty="0">
                <a:effectLst/>
                <a:latin typeface="Georgia" panose="02040502050405020303" pitchFamily="18" charset="0"/>
              </a:rPr>
              <a:t>). In: International </a:t>
            </a:r>
            <a:r>
              <a:rPr lang="fr-FR" sz="1100" b="0" i="0" dirty="0" err="1">
                <a:effectLst/>
                <a:latin typeface="Georgia" panose="02040502050405020303" pitchFamily="18" charset="0"/>
              </a:rPr>
              <a:t>Conference</a:t>
            </a:r>
            <a:r>
              <a:rPr lang="fr-FR" sz="1100" b="0" i="0" dirty="0">
                <a:effectLst/>
                <a:latin typeface="Georgia" panose="02040502050405020303" pitchFamily="18" charset="0"/>
              </a:rPr>
              <a:t> on Engineering </a:t>
            </a:r>
            <a:r>
              <a:rPr lang="fr-FR" sz="1100" b="0" i="0" dirty="0" err="1">
                <a:effectLst/>
                <a:latin typeface="Georgia" panose="02040502050405020303" pitchFamily="18" charset="0"/>
              </a:rPr>
              <a:t>Applications</a:t>
            </a:r>
            <a:r>
              <a:rPr lang="fr-FR" sz="1100" b="0" i="0" dirty="0">
                <a:effectLst/>
                <a:latin typeface="Georgia" panose="02040502050405020303" pitchFamily="18" charset="0"/>
              </a:rPr>
              <a:t> of Neural Networks, p. 476–487 (2019). New York: Springer</a:t>
            </a:r>
          </a:p>
          <a:p>
            <a:pPr algn="l">
              <a:lnSpc>
                <a:spcPct val="150000"/>
              </a:lnSpc>
              <a:buFont typeface="+mj-lt"/>
              <a:buAutoNum type="arabicPeriod"/>
            </a:pPr>
            <a:r>
              <a:rPr lang="fr-FR" sz="1100" dirty="0" err="1">
                <a:latin typeface="Georgia" panose="02040502050405020303" pitchFamily="18" charset="0"/>
              </a:rPr>
              <a:t>etc</a:t>
            </a:r>
            <a:r>
              <a:rPr lang="fr-FR" sz="1100" b="0" i="0" dirty="0">
                <a:effectLst/>
                <a:latin typeface="Georgia" panose="02040502050405020303" pitchFamily="18" charset="0"/>
              </a:rPr>
              <a:t>,,,,,</a:t>
            </a:r>
          </a:p>
        </p:txBody>
      </p:sp>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25</a:t>
            </a:fld>
            <a:endParaRPr lang="en-US" dirty="0"/>
          </a:p>
        </p:txBody>
      </p:sp>
      <p:sp>
        <p:nvSpPr>
          <p:cNvPr id="10" name="Isosceles Triangle 9">
            <a:extLst>
              <a:ext uri="{FF2B5EF4-FFF2-40B4-BE49-F238E27FC236}">
                <a16:creationId xmlns:a16="http://schemas.microsoft.com/office/drawing/2014/main" id="{792980D7-ED01-4955-83DB-59BA18C94FBA}"/>
              </a:ext>
              <a:ext uri="{C183D7F6-B498-43B3-948B-1728B52AA6E4}">
                <adec:decorative xmlns:adec="http://schemas.microsoft.com/office/drawing/2017/decorative" val="1"/>
              </a:ext>
            </a:extLst>
          </p:cNvPr>
          <p:cNvSpPr/>
          <p:nvPr/>
        </p:nvSpPr>
        <p:spPr>
          <a:xfrm rot="10800000">
            <a:off x="10006315"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13291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7620001" y="1183060"/>
            <a:ext cx="4572000" cy="3192997"/>
          </a:xfr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lstStyle/>
          <a:p>
            <a:pPr algn="ctr"/>
            <a:r>
              <a:rPr lang="fr-FR" sz="3200" dirty="0" err="1">
                <a:solidFill>
                  <a:schemeClr val="bg1">
                    <a:lumMod val="50000"/>
                  </a:schemeClr>
                </a:solidFill>
                <a:latin typeface="Times New Roman" panose="02020603050405020304" pitchFamily="18" charset="0"/>
                <a:cs typeface="Times New Roman" panose="02020603050405020304" pitchFamily="18" charset="0"/>
              </a:rPr>
              <a:t>Realized</a:t>
            </a:r>
            <a:r>
              <a:rPr lang="fr-FR" sz="3200" dirty="0">
                <a:solidFill>
                  <a:schemeClr val="bg1">
                    <a:lumMod val="50000"/>
                  </a:schemeClr>
                </a:solidFill>
                <a:latin typeface="Times New Roman" panose="02020603050405020304" pitchFamily="18" charset="0"/>
                <a:cs typeface="Times New Roman" panose="02020603050405020304" pitchFamily="18" charset="0"/>
              </a:rPr>
              <a:t> by </a:t>
            </a:r>
            <a:r>
              <a:rPr lang="en-US" sz="3200" dirty="0">
                <a:solidFill>
                  <a:schemeClr val="bg1"/>
                </a:solidFill>
                <a:latin typeface="Times New Roman" panose="02020603050405020304" pitchFamily="18" charset="0"/>
                <a:cs typeface="Times New Roman" panose="02020603050405020304" pitchFamily="18" charset="0"/>
              </a:rPr>
              <a:t>: </a:t>
            </a:r>
            <a:br>
              <a:rPr lang="en-US" sz="3200" dirty="0">
                <a:solidFill>
                  <a:schemeClr val="bg1"/>
                </a:solidFill>
                <a:latin typeface="Times New Roman" panose="02020603050405020304" pitchFamily="18" charset="0"/>
                <a:cs typeface="Times New Roman" panose="02020603050405020304" pitchFamily="18" charset="0"/>
              </a:rPr>
            </a:br>
            <a:r>
              <a:rPr lang="en-US" sz="3200" dirty="0">
                <a:solidFill>
                  <a:schemeClr val="bg1"/>
                </a:solidFill>
                <a:latin typeface="Times New Roman" panose="02020603050405020304" pitchFamily="18" charset="0"/>
                <a:cs typeface="Times New Roman" panose="02020603050405020304" pitchFamily="18" charset="0"/>
              </a:rPr>
              <a:t>Mr. Ayadi Mohamed Amine</a:t>
            </a:r>
            <a:br>
              <a:rPr lang="en-US" sz="3200" dirty="0">
                <a:solidFill>
                  <a:schemeClr val="bg1"/>
                </a:solidFill>
                <a:latin typeface="Times New Roman" panose="02020603050405020304" pitchFamily="18" charset="0"/>
                <a:cs typeface="Times New Roman" panose="02020603050405020304" pitchFamily="18" charset="0"/>
              </a:rPr>
            </a:br>
            <a:br>
              <a:rPr lang="en-US" sz="3200" dirty="0">
                <a:solidFill>
                  <a:schemeClr val="bg1"/>
                </a:solidFill>
                <a:latin typeface="Times New Roman" panose="02020603050405020304" pitchFamily="18" charset="0"/>
                <a:cs typeface="Times New Roman" panose="02020603050405020304" pitchFamily="18" charset="0"/>
              </a:rPr>
            </a:br>
            <a:r>
              <a:rPr lang="fr-FR" sz="3200" dirty="0" err="1">
                <a:solidFill>
                  <a:schemeClr val="bg1">
                    <a:lumMod val="50000"/>
                  </a:schemeClr>
                </a:solidFill>
                <a:latin typeface="Times New Roman" panose="02020603050405020304" pitchFamily="18" charset="0"/>
                <a:cs typeface="Times New Roman" panose="02020603050405020304" pitchFamily="18" charset="0"/>
              </a:rPr>
              <a:t>Proposed</a:t>
            </a:r>
            <a:r>
              <a:rPr lang="fr-FR" sz="3200" dirty="0">
                <a:solidFill>
                  <a:schemeClr val="bg1">
                    <a:lumMod val="50000"/>
                  </a:schemeClr>
                </a:solidFill>
                <a:latin typeface="Times New Roman" panose="02020603050405020304" pitchFamily="18" charset="0"/>
                <a:cs typeface="Times New Roman" panose="02020603050405020304" pitchFamily="18" charset="0"/>
              </a:rPr>
              <a:t> by </a:t>
            </a:r>
            <a:r>
              <a:rPr lang="fr-FR" sz="3200" dirty="0">
                <a:solidFill>
                  <a:schemeClr val="bg1"/>
                </a:solidFill>
                <a:latin typeface="Times New Roman" panose="02020603050405020304" pitchFamily="18" charset="0"/>
                <a:cs typeface="Times New Roman" panose="02020603050405020304" pitchFamily="18" charset="0"/>
              </a:rPr>
              <a:t>: </a:t>
            </a:r>
            <a:br>
              <a:rPr lang="fr-FR" sz="3200" dirty="0">
                <a:solidFill>
                  <a:schemeClr val="bg1"/>
                </a:solidFill>
                <a:latin typeface="Times New Roman" panose="02020603050405020304" pitchFamily="18" charset="0"/>
                <a:cs typeface="Times New Roman" panose="02020603050405020304" pitchFamily="18" charset="0"/>
              </a:rPr>
            </a:br>
            <a:r>
              <a:rPr lang="fr-FR" sz="3200" dirty="0">
                <a:solidFill>
                  <a:schemeClr val="bg1"/>
                </a:solidFill>
                <a:latin typeface="Times New Roman" panose="02020603050405020304" pitchFamily="18" charset="0"/>
                <a:cs typeface="Times New Roman" panose="02020603050405020304" pitchFamily="18" charset="0"/>
              </a:rPr>
              <a:t>Dr . Chaker Katar </a:t>
            </a:r>
            <a:br>
              <a:rPr lang="fr-FR" sz="3200" dirty="0">
                <a:solidFill>
                  <a:schemeClr val="bg1"/>
                </a:solidFill>
                <a:latin typeface="Times New Roman" panose="02020603050405020304" pitchFamily="18" charset="0"/>
                <a:cs typeface="Times New Roman" panose="02020603050405020304" pitchFamily="18" charset="0"/>
              </a:rPr>
            </a:br>
            <a:r>
              <a:rPr lang="fr-FR" sz="3200" dirty="0">
                <a:solidFill>
                  <a:schemeClr val="bg1"/>
                </a:solidFill>
                <a:latin typeface="Times New Roman" panose="02020603050405020304" pitchFamily="18" charset="0"/>
                <a:cs typeface="Times New Roman" panose="02020603050405020304" pitchFamily="18" charset="0"/>
              </a:rPr>
              <a:t>&amp; </a:t>
            </a:r>
            <a:br>
              <a:rPr lang="fr-FR" sz="3200" dirty="0">
                <a:solidFill>
                  <a:schemeClr val="bg1"/>
                </a:solidFill>
                <a:latin typeface="Times New Roman" panose="02020603050405020304" pitchFamily="18" charset="0"/>
                <a:cs typeface="Times New Roman" panose="02020603050405020304" pitchFamily="18" charset="0"/>
              </a:rPr>
            </a:br>
            <a:r>
              <a:rPr lang="fr-FR" sz="3200" dirty="0">
                <a:solidFill>
                  <a:schemeClr val="bg1"/>
                </a:solidFill>
                <a:latin typeface="Times New Roman" panose="02020603050405020304" pitchFamily="18" charset="0"/>
                <a:cs typeface="Times New Roman" panose="02020603050405020304" pitchFamily="18" charset="0"/>
              </a:rPr>
              <a:t>Dr. </a:t>
            </a:r>
            <a:r>
              <a:rPr lang="fr-FR" sz="3200" dirty="0" err="1">
                <a:solidFill>
                  <a:schemeClr val="bg1"/>
                </a:solidFill>
                <a:latin typeface="Times New Roman" panose="02020603050405020304" pitchFamily="18" charset="0"/>
                <a:cs typeface="Times New Roman" panose="02020603050405020304" pitchFamily="18" charset="0"/>
              </a:rPr>
              <a:t>Neila</a:t>
            </a:r>
            <a:r>
              <a:rPr lang="fr-FR" sz="3200" dirty="0">
                <a:solidFill>
                  <a:schemeClr val="bg1"/>
                </a:solidFill>
                <a:latin typeface="Times New Roman" panose="02020603050405020304" pitchFamily="18" charset="0"/>
                <a:cs typeface="Times New Roman" panose="02020603050405020304" pitchFamily="18" charset="0"/>
              </a:rPr>
              <a:t> </a:t>
            </a:r>
            <a:r>
              <a:rPr lang="fr-FR" sz="3200" dirty="0" err="1">
                <a:solidFill>
                  <a:schemeClr val="bg1"/>
                </a:solidFill>
                <a:latin typeface="Times New Roman" panose="02020603050405020304" pitchFamily="18" charset="0"/>
                <a:cs typeface="Times New Roman" panose="02020603050405020304" pitchFamily="18" charset="0"/>
              </a:rPr>
              <a:t>Rjaibi</a:t>
            </a:r>
            <a:endParaRPr lang="en-US" sz="3200" dirty="0">
              <a:solidFill>
                <a:schemeClr val="bg1"/>
              </a:solidFill>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a:xfrm>
            <a:off x="7873611" y="5643259"/>
            <a:ext cx="3924000" cy="264899"/>
          </a:xfrm>
        </p:spPr>
        <p:txBody>
          <a:bodyPr/>
          <a:lstStyle/>
          <a:p>
            <a:pPr algn="ctr"/>
            <a:r>
              <a:rPr lang="fr-FR" dirty="0"/>
              <a:t>Academic </a:t>
            </a:r>
            <a:r>
              <a:rPr lang="fr-FR" dirty="0" err="1"/>
              <a:t>year</a:t>
            </a:r>
            <a:r>
              <a:rPr lang="fr-FR" dirty="0"/>
              <a:t>: 2021/2022</a:t>
            </a:r>
          </a:p>
        </p:txBody>
      </p:sp>
      <p:sp>
        <p:nvSpPr>
          <p:cNvPr id="15" name="Slide Number Placeholder 14">
            <a:extLst>
              <a:ext uri="{FF2B5EF4-FFF2-40B4-BE49-F238E27FC236}">
                <a16:creationId xmlns:a16="http://schemas.microsoft.com/office/drawing/2014/main" id="{26F5C050-EB87-421A-8A5C-E6CB30102699}"/>
              </a:ext>
            </a:extLst>
          </p:cNvPr>
          <p:cNvSpPr>
            <a:spLocks noGrp="1"/>
          </p:cNvSpPr>
          <p:nvPr>
            <p:ph type="sldNum" sz="quarter" idx="10"/>
          </p:nvPr>
        </p:nvSpPr>
        <p:spPr/>
        <p:txBody>
          <a:bodyPr/>
          <a:lstStyle/>
          <a:p>
            <a:r>
              <a:rPr lang="en-US" dirty="0"/>
              <a:t>PAGE </a:t>
            </a:r>
            <a:fld id="{4A9B5881-4007-4345-955A-79C2656F0C49}" type="slidenum">
              <a:rPr lang="en-US" smtClean="0"/>
              <a:pPr/>
              <a:t>3</a:t>
            </a:fld>
            <a:endParaRPr lang="en-US" dirty="0"/>
          </a:p>
        </p:txBody>
      </p:sp>
      <p:pic>
        <p:nvPicPr>
          <p:cNvPr id="1026" name="Picture 2" descr="Les 15 techniques les plus populaires de la data science">
            <a:extLst>
              <a:ext uri="{FF2B5EF4-FFF2-40B4-BE49-F238E27FC236}">
                <a16:creationId xmlns:a16="http://schemas.microsoft.com/office/drawing/2014/main" id="{BBF5D70C-41BF-4289-B1C2-AA8E7B676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7483366" cy="381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A42B39-FA84-4648-85BA-E4B3AA540583}"/>
              </a:ext>
            </a:extLst>
          </p:cNvPr>
          <p:cNvSpPr txBox="1"/>
          <p:nvPr/>
        </p:nvSpPr>
        <p:spPr>
          <a:xfrm>
            <a:off x="1" y="598285"/>
            <a:ext cx="7483365" cy="584775"/>
          </a:xfrm>
          <a:prstGeom prst="rect">
            <a:avLst/>
          </a:prstGeom>
          <a:noFill/>
        </p:spPr>
        <p:txBody>
          <a:bodyPr wrap="square">
            <a:spAutoFit/>
          </a:bodyPr>
          <a:lstStyle/>
          <a:p>
            <a:pPr algn="ctr"/>
            <a:r>
              <a:rPr lang="en-US" sz="3200" i="0" dirty="0">
                <a:ln w="0"/>
                <a:solidFill>
                  <a:schemeClr val="bg1"/>
                </a:solidFill>
                <a:latin typeface="Georgia" panose="02040502050405020303" pitchFamily="18" charset="0"/>
              </a:rPr>
              <a:t>Cybersecurity data science</a:t>
            </a:r>
          </a:p>
        </p:txBody>
      </p:sp>
      <p:sp>
        <p:nvSpPr>
          <p:cNvPr id="11" name="TextBox 10">
            <a:extLst>
              <a:ext uri="{FF2B5EF4-FFF2-40B4-BE49-F238E27FC236}">
                <a16:creationId xmlns:a16="http://schemas.microsoft.com/office/drawing/2014/main" id="{57C1A8C1-A4C7-479F-988D-F1E207F00182}"/>
              </a:ext>
            </a:extLst>
          </p:cNvPr>
          <p:cNvSpPr txBox="1"/>
          <p:nvPr/>
        </p:nvSpPr>
        <p:spPr>
          <a:xfrm>
            <a:off x="-44669" y="5431105"/>
            <a:ext cx="7383518" cy="954107"/>
          </a:xfrm>
          <a:prstGeom prst="rect">
            <a:avLst/>
          </a:prstGeom>
          <a:noFill/>
        </p:spPr>
        <p:txBody>
          <a:bodyPr wrap="square">
            <a:spAutoFit/>
          </a:bodyPr>
          <a:lstStyle/>
          <a:p>
            <a:pPr algn="ctr"/>
            <a:r>
              <a:rPr lang="en-US" sz="2800" i="0" dirty="0">
                <a:ln w="0"/>
                <a:solidFill>
                  <a:schemeClr val="bg2">
                    <a:lumMod val="90000"/>
                  </a:schemeClr>
                </a:solidFill>
                <a:latin typeface="Georgia" panose="02040502050405020303" pitchFamily="18" charset="0"/>
              </a:rPr>
              <a:t>An overview from machine learning perspective</a:t>
            </a:r>
            <a:endParaRPr lang="fr-FR" sz="2800" i="0" dirty="0">
              <a:ln w="0"/>
              <a:solidFill>
                <a:schemeClr val="bg2">
                  <a:lumMod val="90000"/>
                </a:schemeClr>
              </a:solidFill>
              <a:latin typeface="Georgia" panose="02040502050405020303" pitchFamily="18" charset="0"/>
            </a:endParaRPr>
          </a:p>
        </p:txBody>
      </p:sp>
      <p:pic>
        <p:nvPicPr>
          <p:cNvPr id="1032" name="Picture 8" descr="Etablissement d'enseignement supérieur privé | | Faculté des Sciences  Juridiques Economiques et de Gestion Jendouba - FSJEGJ - Jendouba">
            <a:extLst>
              <a:ext uri="{FF2B5EF4-FFF2-40B4-BE49-F238E27FC236}">
                <a16:creationId xmlns:a16="http://schemas.microsoft.com/office/drawing/2014/main" id="{AC7827C5-79C9-4F24-AE29-2B4931894C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73" r="20414"/>
          <a:stretch/>
        </p:blipFill>
        <p:spPr bwMode="auto">
          <a:xfrm>
            <a:off x="9138746" y="21330"/>
            <a:ext cx="1534510" cy="116173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25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4" name="Picture 16" descr="Phishing attacks cost US businesses $14.8m annually: Ponemon Institute">
            <a:extLst>
              <a:ext uri="{FF2B5EF4-FFF2-40B4-BE49-F238E27FC236}">
                <a16:creationId xmlns:a16="http://schemas.microsoft.com/office/drawing/2014/main" id="{F54118BC-0B70-4A8D-9C52-3BC50B618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66" y="2581201"/>
            <a:ext cx="10809954" cy="42562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4" name="Picture 6" descr="5 Most Notorious Malware Attacks of All Time - Kratikal Blogs">
            <a:extLst>
              <a:ext uri="{FF2B5EF4-FFF2-40B4-BE49-F238E27FC236}">
                <a16:creationId xmlns:a16="http://schemas.microsoft.com/office/drawing/2014/main" id="{04FAEC04-F736-4159-8BA7-0E85ACE4F5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38" t="20558" r="7737" b="18660"/>
          <a:stretch/>
        </p:blipFill>
        <p:spPr bwMode="auto">
          <a:xfrm rot="21108516">
            <a:off x="4433852" y="2028608"/>
            <a:ext cx="3813338" cy="178622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8" name="Picture 10" descr="7 Things to Do Right Away If You&amp;#39;re a Victim of a Data Breach | Kiplinger">
            <a:extLst>
              <a:ext uri="{FF2B5EF4-FFF2-40B4-BE49-F238E27FC236}">
                <a16:creationId xmlns:a16="http://schemas.microsoft.com/office/drawing/2014/main" id="{30E70261-4BAB-4A95-A399-58057B3175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0498" y="4606936"/>
            <a:ext cx="3708353" cy="21578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8CF045-D428-4A85-8B7B-CBCFCF83FEE3}"/>
              </a:ext>
            </a:extLst>
          </p:cNvPr>
          <p:cNvSpPr>
            <a:spLocks noGrp="1"/>
          </p:cNvSpPr>
          <p:nvPr>
            <p:ph type="title"/>
          </p:nvPr>
        </p:nvSpPr>
        <p:spPr>
          <a:xfrm>
            <a:off x="838200" y="641855"/>
            <a:ext cx="6273800" cy="772107"/>
          </a:xfrm>
        </p:spPr>
        <p:txBody>
          <a:bodyPr/>
          <a:lstStyle/>
          <a:p>
            <a:r>
              <a:rPr lang="fr-FR" dirty="0"/>
              <a:t>Introduction</a:t>
            </a:r>
          </a:p>
        </p:txBody>
      </p:sp>
      <p:sp>
        <p:nvSpPr>
          <p:cNvPr id="4" name="Slide Number Placeholder 3">
            <a:extLst>
              <a:ext uri="{FF2B5EF4-FFF2-40B4-BE49-F238E27FC236}">
                <a16:creationId xmlns:a16="http://schemas.microsoft.com/office/drawing/2014/main" id="{A22C64EE-2EE5-4652-8294-2648B20FD817}"/>
              </a:ext>
            </a:extLst>
          </p:cNvPr>
          <p:cNvSpPr>
            <a:spLocks noGrp="1"/>
          </p:cNvSpPr>
          <p:nvPr>
            <p:ph type="sldNum" sz="quarter" idx="10"/>
          </p:nvPr>
        </p:nvSpPr>
        <p:spPr/>
        <p:txBody>
          <a:bodyPr/>
          <a:lstStyle/>
          <a:p>
            <a:r>
              <a:rPr lang="en-US"/>
              <a:t>PAGE </a:t>
            </a:r>
            <a:fld id="{4A9B5881-4007-4345-955A-79C2656F0C49}" type="slidenum">
              <a:rPr lang="en-US" smtClean="0"/>
              <a:pPr/>
              <a:t>4</a:t>
            </a:fld>
            <a:endParaRPr lang="en-US" dirty="0"/>
          </a:p>
        </p:txBody>
      </p:sp>
      <p:sp>
        <p:nvSpPr>
          <p:cNvPr id="6" name="TextBox 5">
            <a:extLst>
              <a:ext uri="{FF2B5EF4-FFF2-40B4-BE49-F238E27FC236}">
                <a16:creationId xmlns:a16="http://schemas.microsoft.com/office/drawing/2014/main" id="{20F355D0-200B-4D2B-BB0E-A9D53A4AAD47}"/>
              </a:ext>
            </a:extLst>
          </p:cNvPr>
          <p:cNvSpPr txBox="1"/>
          <p:nvPr/>
        </p:nvSpPr>
        <p:spPr>
          <a:xfrm>
            <a:off x="105103" y="1530044"/>
            <a:ext cx="11992303" cy="64633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b="0" i="0" dirty="0">
                <a:solidFill>
                  <a:schemeClr val="bg1"/>
                </a:solidFill>
                <a:effectLst/>
                <a:latin typeface="Georgia" panose="02040502050405020303" pitchFamily="18" charset="0"/>
              </a:rPr>
              <a:t>Due to the increasing dependency on digitalization and Internet-of-Things (IoT) [1], various security incidents such as</a:t>
            </a:r>
            <a:r>
              <a:rPr lang="fr-FR" b="0" i="0" dirty="0">
                <a:solidFill>
                  <a:schemeClr val="bg1"/>
                </a:solidFill>
                <a:effectLst/>
                <a:latin typeface="Georgia" panose="02040502050405020303" pitchFamily="18" charset="0"/>
              </a:rPr>
              <a:t>: </a:t>
            </a:r>
            <a:endParaRPr lang="fr-FR" dirty="0">
              <a:solidFill>
                <a:schemeClr val="bg1"/>
              </a:solidFill>
            </a:endParaRPr>
          </a:p>
        </p:txBody>
      </p:sp>
      <p:pic>
        <p:nvPicPr>
          <p:cNvPr id="2052" name="Picture 4" descr="Unauthorized Access and User Login Interface by v_media | VideoHive">
            <a:extLst>
              <a:ext uri="{FF2B5EF4-FFF2-40B4-BE49-F238E27FC236}">
                <a16:creationId xmlns:a16="http://schemas.microsoft.com/office/drawing/2014/main" id="{4FBB1495-3BC1-4CF6-BD55-555E2C83D7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350702">
            <a:off x="313765" y="2374118"/>
            <a:ext cx="3957789" cy="22270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0" name="Picture 12" descr="Distributed denial of service (DDoS) attacks: A cheat sheet - TechRepublic">
            <a:extLst>
              <a:ext uri="{FF2B5EF4-FFF2-40B4-BE49-F238E27FC236}">
                <a16:creationId xmlns:a16="http://schemas.microsoft.com/office/drawing/2014/main" id="{77A9E7DB-A005-4968-AD4C-D28C04BC5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803088">
            <a:off x="8670069" y="2431240"/>
            <a:ext cx="3445077" cy="19152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62" name="Picture 14" descr="Prevent Social Engineering easily and free | Dr. Erdal Ozkaya -  Cybersecurity Blog">
            <a:extLst>
              <a:ext uri="{FF2B5EF4-FFF2-40B4-BE49-F238E27FC236}">
                <a16:creationId xmlns:a16="http://schemas.microsoft.com/office/drawing/2014/main" id="{0369AFEF-516B-4AD6-9EB1-97D398DC3F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347750">
            <a:off x="364321" y="4550128"/>
            <a:ext cx="4415172" cy="20122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6" name="Picture 8" descr="Zero Day attack - How to protect your company">
            <a:extLst>
              <a:ext uri="{FF2B5EF4-FFF2-40B4-BE49-F238E27FC236}">
                <a16:creationId xmlns:a16="http://schemas.microsoft.com/office/drawing/2014/main" id="{5F248048-324C-4039-886B-FF4E2032B1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27110">
            <a:off x="8637550" y="4487830"/>
            <a:ext cx="3447393" cy="17538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86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064"/>
                                        </p:tgtEl>
                                        <p:attrNameLst>
                                          <p:attrName>style.visibility</p:attrName>
                                        </p:attrNameLst>
                                      </p:cBhvr>
                                      <p:to>
                                        <p:strVal val="visible"/>
                                      </p:to>
                                    </p:set>
                                    <p:animEffect transition="in" filter="randombar(horizontal)">
                                      <p:cBhvr>
                                        <p:cTn id="7" dur="500"/>
                                        <p:tgtEl>
                                          <p:spTgt spid="206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randombar(horizontal)">
                                      <p:cBhvr>
                                        <p:cTn id="11" dur="500"/>
                                        <p:tgtEl>
                                          <p:spTgt spid="2052"/>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randombar(horizontal)">
                                      <p:cBhvr>
                                        <p:cTn id="15" dur="500"/>
                                        <p:tgtEl>
                                          <p:spTgt spid="2058"/>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2060"/>
                                        </p:tgtEl>
                                        <p:attrNameLst>
                                          <p:attrName>style.visibility</p:attrName>
                                        </p:attrNameLst>
                                      </p:cBhvr>
                                      <p:to>
                                        <p:strVal val="visible"/>
                                      </p:to>
                                    </p:set>
                                    <p:animEffect transition="in" filter="randombar(horizontal)">
                                      <p:cBhvr>
                                        <p:cTn id="19" dur="500"/>
                                        <p:tgtEl>
                                          <p:spTgt spid="2060"/>
                                        </p:tgtEl>
                                      </p:cBhvr>
                                    </p:animEffect>
                                  </p:childTnLst>
                                </p:cTn>
                              </p:par>
                            </p:childTnLst>
                          </p:cTn>
                        </p:par>
                        <p:par>
                          <p:cTn id="20" fill="hold">
                            <p:stCondLst>
                              <p:cond delay="2000"/>
                            </p:stCondLst>
                            <p:childTnLst>
                              <p:par>
                                <p:cTn id="21" presetID="14" presetClass="entr" presetSubtype="1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randombar(horizontal)">
                                      <p:cBhvr>
                                        <p:cTn id="23" dur="500"/>
                                        <p:tgtEl>
                                          <p:spTgt spid="2056"/>
                                        </p:tgtEl>
                                      </p:cBhvr>
                                    </p:animEffect>
                                  </p:childTnLst>
                                </p:cTn>
                              </p:par>
                            </p:childTnLst>
                          </p:cTn>
                        </p:par>
                        <p:par>
                          <p:cTn id="24" fill="hold">
                            <p:stCondLst>
                              <p:cond delay="2500"/>
                            </p:stCondLst>
                            <p:childTnLst>
                              <p:par>
                                <p:cTn id="25" presetID="14" presetClass="entr" presetSubtype="10" fill="hold" nodeType="afterEffect">
                                  <p:stCondLst>
                                    <p:cond delay="0"/>
                                  </p:stCondLst>
                                  <p:childTnLst>
                                    <p:set>
                                      <p:cBhvr>
                                        <p:cTn id="26" dur="1" fill="hold">
                                          <p:stCondLst>
                                            <p:cond delay="0"/>
                                          </p:stCondLst>
                                        </p:cTn>
                                        <p:tgtEl>
                                          <p:spTgt spid="2054"/>
                                        </p:tgtEl>
                                        <p:attrNameLst>
                                          <p:attrName>style.visibility</p:attrName>
                                        </p:attrNameLst>
                                      </p:cBhvr>
                                      <p:to>
                                        <p:strVal val="visible"/>
                                      </p:to>
                                    </p:set>
                                    <p:animEffect transition="in" filter="randombar(horizontal)">
                                      <p:cBhvr>
                                        <p:cTn id="27" dur="500"/>
                                        <p:tgtEl>
                                          <p:spTgt spid="2054"/>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2062"/>
                                        </p:tgtEl>
                                        <p:attrNameLst>
                                          <p:attrName>style.visibility</p:attrName>
                                        </p:attrNameLst>
                                      </p:cBhvr>
                                      <p:to>
                                        <p:strVal val="visible"/>
                                      </p:to>
                                    </p:set>
                                    <p:animEffect transition="in" filter="randombar(horizontal)">
                                      <p:cBhvr>
                                        <p:cTn id="31" dur="5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DA1836-BC8A-40C8-A597-60FAD377D7EA}"/>
              </a:ext>
            </a:extLst>
          </p:cNvPr>
          <p:cNvSpPr>
            <a:spLocks noGrp="1"/>
          </p:cNvSpPr>
          <p:nvPr>
            <p:ph type="sldNum" sz="quarter" idx="10"/>
          </p:nvPr>
        </p:nvSpPr>
        <p:spPr/>
        <p:txBody>
          <a:bodyPr/>
          <a:lstStyle/>
          <a:p>
            <a:r>
              <a:rPr lang="en-US"/>
              <a:t>PAGE </a:t>
            </a:r>
            <a:fld id="{4A9B5881-4007-4345-955A-79C2656F0C49}" type="slidenum">
              <a:rPr lang="en-US" smtClean="0"/>
              <a:pPr/>
              <a:t>5</a:t>
            </a:fld>
            <a:endParaRPr lang="en-US" dirty="0"/>
          </a:p>
        </p:txBody>
      </p:sp>
      <p:graphicFrame>
        <p:nvGraphicFramePr>
          <p:cNvPr id="5" name="Diagram 4">
            <a:extLst>
              <a:ext uri="{FF2B5EF4-FFF2-40B4-BE49-F238E27FC236}">
                <a16:creationId xmlns:a16="http://schemas.microsoft.com/office/drawing/2014/main" id="{77C568A4-4B49-4A5C-93A3-4E5A3BA13B57}"/>
              </a:ext>
            </a:extLst>
          </p:cNvPr>
          <p:cNvGraphicFramePr/>
          <p:nvPr>
            <p:extLst>
              <p:ext uri="{D42A27DB-BD31-4B8C-83A1-F6EECF244321}">
                <p14:modId xmlns:p14="http://schemas.microsoft.com/office/powerpoint/2010/main" val="605910421"/>
              </p:ext>
            </p:extLst>
          </p:nvPr>
        </p:nvGraphicFramePr>
        <p:xfrm>
          <a:off x="294290" y="136525"/>
          <a:ext cx="11603420" cy="6442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2BFC172-79F0-4005-96FB-A9DCB0F6BE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2629" y="5736305"/>
            <a:ext cx="776779" cy="776779"/>
          </a:xfrm>
          <a:prstGeom prst="rect">
            <a:avLst/>
          </a:prstGeom>
        </p:spPr>
      </p:pic>
      <p:pic>
        <p:nvPicPr>
          <p:cNvPr id="9" name="Picture 8">
            <a:extLst>
              <a:ext uri="{FF2B5EF4-FFF2-40B4-BE49-F238E27FC236}">
                <a16:creationId xmlns:a16="http://schemas.microsoft.com/office/drawing/2014/main" id="{7D4D06FA-817B-4D7B-A70B-E4C3D36C23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48555" y="4145471"/>
            <a:ext cx="1670003" cy="1670003"/>
          </a:xfrm>
          <a:prstGeom prst="rect">
            <a:avLst/>
          </a:prstGeom>
        </p:spPr>
      </p:pic>
      <p:pic>
        <p:nvPicPr>
          <p:cNvPr id="10" name="Picture 9">
            <a:extLst>
              <a:ext uri="{FF2B5EF4-FFF2-40B4-BE49-F238E27FC236}">
                <a16:creationId xmlns:a16="http://schemas.microsoft.com/office/drawing/2014/main" id="{27DAF3DE-5F07-49DB-9247-8835CD4C8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8710" y="2156333"/>
            <a:ext cx="2824139" cy="2824139"/>
          </a:xfrm>
          <a:prstGeom prst="rect">
            <a:avLst/>
          </a:prstGeom>
        </p:spPr>
      </p:pic>
      <p:pic>
        <p:nvPicPr>
          <p:cNvPr id="3076" name="Picture 4" descr="Test de progammes antivirus pour Windows 10 - octobre 2021 | AV-TEST">
            <a:extLst>
              <a:ext uri="{FF2B5EF4-FFF2-40B4-BE49-F238E27FC236}">
                <a16:creationId xmlns:a16="http://schemas.microsoft.com/office/drawing/2014/main" id="{20AB2901-554A-44CA-94A1-892EDBE5FC9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400308" y="536945"/>
            <a:ext cx="3865155" cy="145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26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fade">
                                      <p:cBhvr>
                                        <p:cTn id="7"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AAF6285-C4E8-4C7F-B2E5-3F8D7190D01A}"/>
              </a:ext>
            </a:extLst>
          </p:cNvPr>
          <p:cNvSpPr>
            <a:spLocks noGrp="1"/>
          </p:cNvSpPr>
          <p:nvPr>
            <p:ph type="sldNum" sz="quarter" idx="10"/>
          </p:nvPr>
        </p:nvSpPr>
        <p:spPr/>
        <p:txBody>
          <a:bodyPr/>
          <a:lstStyle/>
          <a:p>
            <a:r>
              <a:rPr lang="en-US"/>
              <a:t>PAGE </a:t>
            </a:r>
            <a:fld id="{4A9B5881-4007-4345-955A-79C2656F0C49}" type="slidenum">
              <a:rPr lang="en-US" smtClean="0"/>
              <a:pPr/>
              <a:t>6</a:t>
            </a:fld>
            <a:endParaRPr lang="en-US" dirty="0"/>
          </a:p>
        </p:txBody>
      </p:sp>
      <p:sp>
        <p:nvSpPr>
          <p:cNvPr id="4" name="TextBox 3">
            <a:extLst>
              <a:ext uri="{FF2B5EF4-FFF2-40B4-BE49-F238E27FC236}">
                <a16:creationId xmlns:a16="http://schemas.microsoft.com/office/drawing/2014/main" id="{70D34F7E-B9FF-40F0-BFC6-CD1736E593CA}"/>
              </a:ext>
            </a:extLst>
          </p:cNvPr>
          <p:cNvSpPr txBox="1"/>
          <p:nvPr/>
        </p:nvSpPr>
        <p:spPr>
          <a:xfrm>
            <a:off x="278296" y="136525"/>
            <a:ext cx="11353800" cy="369332"/>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b="0" i="0">
                <a:solidFill>
                  <a:schemeClr val="bg1"/>
                </a:solidFill>
                <a:effectLst/>
                <a:latin typeface="Georgia" panose="020405020504050203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Cybercrime and attacks can lead to devastating financial losses and also affect organizations and individuals.</a:t>
            </a:r>
            <a:endParaRPr lang="fr-FR" dirty="0"/>
          </a:p>
        </p:txBody>
      </p:sp>
      <p:graphicFrame>
        <p:nvGraphicFramePr>
          <p:cNvPr id="5" name="Diagram 4">
            <a:extLst>
              <a:ext uri="{FF2B5EF4-FFF2-40B4-BE49-F238E27FC236}">
                <a16:creationId xmlns:a16="http://schemas.microsoft.com/office/drawing/2014/main" id="{F31EDCE1-0F04-4639-AF04-B2DB5BF8D7B7}"/>
              </a:ext>
            </a:extLst>
          </p:cNvPr>
          <p:cNvGraphicFramePr/>
          <p:nvPr>
            <p:extLst>
              <p:ext uri="{D42A27DB-BD31-4B8C-83A1-F6EECF244321}">
                <p14:modId xmlns:p14="http://schemas.microsoft.com/office/powerpoint/2010/main" val="1587426956"/>
              </p:ext>
            </p:extLst>
          </p:nvPr>
        </p:nvGraphicFramePr>
        <p:xfrm>
          <a:off x="559904" y="-791127"/>
          <a:ext cx="10296940" cy="34356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65822F3E-61DF-4611-A73C-C72EA9EB60E5}"/>
              </a:ext>
            </a:extLst>
          </p:cNvPr>
          <p:cNvSpPr txBox="1"/>
          <p:nvPr/>
        </p:nvSpPr>
        <p:spPr>
          <a:xfrm>
            <a:off x="1056860" y="2902055"/>
            <a:ext cx="10296940"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fr-FR" b="0" i="0" dirty="0">
                <a:solidFill>
                  <a:schemeClr val="bg1"/>
                </a:solidFill>
                <a:effectLst/>
                <a:latin typeface="Georgia" panose="02040502050405020303" pitchFamily="18" charset="0"/>
                <a:sym typeface="Wingdings" panose="05000000000000000000" pitchFamily="2" charset="2"/>
              </a:rPr>
              <a:t> </a:t>
            </a:r>
            <a:r>
              <a:rPr lang="en-US" dirty="0">
                <a:solidFill>
                  <a:schemeClr val="bg1"/>
                </a:solidFill>
                <a:latin typeface="Georgia" panose="02040502050405020303" pitchFamily="18" charset="0"/>
              </a:rPr>
              <a:t>According to Juniper Research, the number of records broken each year will almost triple over the next 5 years.</a:t>
            </a:r>
            <a:endParaRPr lang="fr-FR" dirty="0">
              <a:solidFill>
                <a:schemeClr val="bg1"/>
              </a:solidFill>
            </a:endParaRPr>
          </a:p>
        </p:txBody>
      </p:sp>
      <p:sp>
        <p:nvSpPr>
          <p:cNvPr id="9" name="TextBox 8">
            <a:extLst>
              <a:ext uri="{FF2B5EF4-FFF2-40B4-BE49-F238E27FC236}">
                <a16:creationId xmlns:a16="http://schemas.microsoft.com/office/drawing/2014/main" id="{944B9386-13F3-4E9B-8E47-2AC3E72EE243}"/>
              </a:ext>
            </a:extLst>
          </p:cNvPr>
          <p:cNvSpPr txBox="1"/>
          <p:nvPr/>
        </p:nvSpPr>
        <p:spPr>
          <a:xfrm>
            <a:off x="1056860" y="3732619"/>
            <a:ext cx="10296940" cy="64633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defRPr b="0" i="0">
                <a:solidFill>
                  <a:schemeClr val="bg1"/>
                </a:solidFill>
                <a:effectLst/>
                <a:latin typeface="Georgia" panose="02040502050405020303"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sym typeface="Wingdings" panose="05000000000000000000" pitchFamily="2" charset="2"/>
              </a:rPr>
              <a:t> </a:t>
            </a:r>
            <a:r>
              <a:rPr lang="en-US" dirty="0"/>
              <a:t>Depending on a country's national security, depends on business, government and citizen access to highly secure applications and tools.</a:t>
            </a:r>
            <a:endParaRPr lang="fr-FR" dirty="0"/>
          </a:p>
        </p:txBody>
      </p:sp>
      <p:sp>
        <p:nvSpPr>
          <p:cNvPr id="11" name="TextBox 10">
            <a:extLst>
              <a:ext uri="{FF2B5EF4-FFF2-40B4-BE49-F238E27FC236}">
                <a16:creationId xmlns:a16="http://schemas.microsoft.com/office/drawing/2014/main" id="{9AD4B71F-95D0-4807-A4C0-D4B91A1C75BF}"/>
              </a:ext>
            </a:extLst>
          </p:cNvPr>
          <p:cNvSpPr txBox="1"/>
          <p:nvPr/>
        </p:nvSpPr>
        <p:spPr>
          <a:xfrm>
            <a:off x="278296" y="4939245"/>
            <a:ext cx="11728174" cy="120032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r>
              <a:rPr lang="en-US" sz="2400" dirty="0">
                <a:solidFill>
                  <a:schemeClr val="bg1"/>
                </a:solidFill>
                <a:latin typeface="Georgia" panose="02040502050405020303" pitchFamily="18" charset="0"/>
              </a:rPr>
              <a:t>Therefore, effectively identifying various cyber incidents, whether observed or not, and intelligently protecting affected systems against such cyber attacks, is a key issue to be addressed urgently.</a:t>
            </a:r>
            <a:endParaRPr lang="fr-FR" sz="2400" b="0" i="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6942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D052FA09-069B-4A7D-B515-4FDA1580CB0B}"/>
                                            </p:graphicEl>
                                          </p:spTgt>
                                        </p:tgtEl>
                                        <p:attrNameLst>
                                          <p:attrName>style.visibility</p:attrName>
                                        </p:attrNameLst>
                                      </p:cBhvr>
                                      <p:to>
                                        <p:strVal val="visible"/>
                                      </p:to>
                                    </p:set>
                                    <p:animEffect transition="in" filter="fade">
                                      <p:cBhvr>
                                        <p:cTn id="7" dur="500"/>
                                        <p:tgtEl>
                                          <p:spTgt spid="5">
                                            <p:graphicEl>
                                              <a:dgm id="{D052FA09-069B-4A7D-B515-4FDA1580CB0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84AF60C8-72D6-4CE1-8D72-ABD77AFD67E6}"/>
                                            </p:graphicEl>
                                          </p:spTgt>
                                        </p:tgtEl>
                                        <p:attrNameLst>
                                          <p:attrName>style.visibility</p:attrName>
                                        </p:attrNameLst>
                                      </p:cBhvr>
                                      <p:to>
                                        <p:strVal val="visible"/>
                                      </p:to>
                                    </p:set>
                                    <p:animEffect transition="in" filter="fade">
                                      <p:cBhvr>
                                        <p:cTn id="10" dur="500"/>
                                        <p:tgtEl>
                                          <p:spTgt spid="5">
                                            <p:graphicEl>
                                              <a:dgm id="{84AF60C8-72D6-4CE1-8D72-ABD77AFD67E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133994A0-CF90-46E7-BE5C-7D14C725A944}"/>
                                            </p:graphicEl>
                                          </p:spTgt>
                                        </p:tgtEl>
                                        <p:attrNameLst>
                                          <p:attrName>style.visibility</p:attrName>
                                        </p:attrNameLst>
                                      </p:cBhvr>
                                      <p:to>
                                        <p:strVal val="visible"/>
                                      </p:to>
                                    </p:set>
                                    <p:animEffect transition="in" filter="fade">
                                      <p:cBhvr>
                                        <p:cTn id="13" dur="500"/>
                                        <p:tgtEl>
                                          <p:spTgt spid="5">
                                            <p:graphicEl>
                                              <a:dgm id="{133994A0-CF90-46E7-BE5C-7D14C725A944}"/>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9B6DA7B0-8536-4544-9B99-87E7D8321D7E}"/>
                                            </p:graphicEl>
                                          </p:spTgt>
                                        </p:tgtEl>
                                        <p:attrNameLst>
                                          <p:attrName>style.visibility</p:attrName>
                                        </p:attrNameLst>
                                      </p:cBhvr>
                                      <p:to>
                                        <p:strVal val="visible"/>
                                      </p:to>
                                    </p:set>
                                    <p:animEffect transition="in" filter="fade">
                                      <p:cBhvr>
                                        <p:cTn id="16" dur="500"/>
                                        <p:tgtEl>
                                          <p:spTgt spid="5">
                                            <p:graphicEl>
                                              <a:dgm id="{9B6DA7B0-8536-4544-9B99-87E7D8321D7E}"/>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950D22C6-4436-44BF-B528-D15DCDC01889}"/>
                                            </p:graphicEl>
                                          </p:spTgt>
                                        </p:tgtEl>
                                        <p:attrNameLst>
                                          <p:attrName>style.visibility</p:attrName>
                                        </p:attrNameLst>
                                      </p:cBhvr>
                                      <p:to>
                                        <p:strVal val="visible"/>
                                      </p:to>
                                    </p:set>
                                    <p:animEffect transition="in" filter="fade">
                                      <p:cBhvr>
                                        <p:cTn id="19" dur="500"/>
                                        <p:tgtEl>
                                          <p:spTgt spid="5">
                                            <p:graphicEl>
                                              <a:dgm id="{950D22C6-4436-44BF-B528-D15DCDC01889}"/>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E2AED4DF-6C58-483E-B1D7-89A681698EFB}"/>
                                            </p:graphicEl>
                                          </p:spTgt>
                                        </p:tgtEl>
                                        <p:attrNameLst>
                                          <p:attrName>style.visibility</p:attrName>
                                        </p:attrNameLst>
                                      </p:cBhvr>
                                      <p:to>
                                        <p:strVal val="visible"/>
                                      </p:to>
                                    </p:set>
                                    <p:animEffect transition="in" filter="fade">
                                      <p:cBhvr>
                                        <p:cTn id="22" dur="500"/>
                                        <p:tgtEl>
                                          <p:spTgt spid="5">
                                            <p:graphicEl>
                                              <a:dgm id="{E2AED4DF-6C58-483E-B1D7-89A681698EFB}"/>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BFC88F2B-6D4A-413D-84F0-D3F4FE55DFC5}"/>
                                            </p:graphicEl>
                                          </p:spTgt>
                                        </p:tgtEl>
                                        <p:attrNameLst>
                                          <p:attrName>style.visibility</p:attrName>
                                        </p:attrNameLst>
                                      </p:cBhvr>
                                      <p:to>
                                        <p:strVal val="visible"/>
                                      </p:to>
                                    </p:set>
                                    <p:animEffect transition="in" filter="fade">
                                      <p:cBhvr>
                                        <p:cTn id="25" dur="500"/>
                                        <p:tgtEl>
                                          <p:spTgt spid="5">
                                            <p:graphicEl>
                                              <a:dgm id="{BFC88F2B-6D4A-413D-84F0-D3F4FE55DFC5}"/>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A81E58F3-E7E3-41B9-A223-3E4C1430C7D4}"/>
                                            </p:graphicEl>
                                          </p:spTgt>
                                        </p:tgtEl>
                                        <p:attrNameLst>
                                          <p:attrName>style.visibility</p:attrName>
                                        </p:attrNameLst>
                                      </p:cBhvr>
                                      <p:to>
                                        <p:strVal val="visible"/>
                                      </p:to>
                                    </p:set>
                                    <p:animEffect transition="in" filter="fade">
                                      <p:cBhvr>
                                        <p:cTn id="28" dur="500"/>
                                        <p:tgtEl>
                                          <p:spTgt spid="5">
                                            <p:graphicEl>
                                              <a:dgm id="{A81E58F3-E7E3-41B9-A223-3E4C1430C7D4}"/>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graphicEl>
                                              <a:dgm id="{08C0A3CB-CFE9-4280-9803-162626B0A9E9}"/>
                                            </p:graphicEl>
                                          </p:spTgt>
                                        </p:tgtEl>
                                        <p:attrNameLst>
                                          <p:attrName>style.visibility</p:attrName>
                                        </p:attrNameLst>
                                      </p:cBhvr>
                                      <p:to>
                                        <p:strVal val="visible"/>
                                      </p:to>
                                    </p:set>
                                    <p:animEffect transition="in" filter="fade">
                                      <p:cBhvr>
                                        <p:cTn id="31" dur="500"/>
                                        <p:tgtEl>
                                          <p:spTgt spid="5">
                                            <p:graphicEl>
                                              <a:dgm id="{08C0A3CB-CFE9-4280-9803-162626B0A9E9}"/>
                                            </p:graphic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One"/>
        </p:bldSub>
      </p:bldGraphic>
      <p:bldP spid="7" grpId="0" animBg="1"/>
      <p:bldP spid="9"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33721A-7484-4603-B64D-6DB8DE69D08F}"/>
              </a:ext>
            </a:extLst>
          </p:cNvPr>
          <p:cNvSpPr>
            <a:spLocks noGrp="1"/>
          </p:cNvSpPr>
          <p:nvPr>
            <p:ph type="sldNum" sz="quarter" idx="10"/>
          </p:nvPr>
        </p:nvSpPr>
        <p:spPr/>
        <p:txBody>
          <a:bodyPr/>
          <a:lstStyle/>
          <a:p>
            <a:r>
              <a:rPr lang="en-US"/>
              <a:t>PAGE </a:t>
            </a:r>
            <a:fld id="{4A9B5881-4007-4345-955A-79C2656F0C49}" type="slidenum">
              <a:rPr lang="en-US" smtClean="0"/>
              <a:pPr/>
              <a:t>7</a:t>
            </a:fld>
            <a:endParaRPr lang="en-US" dirty="0"/>
          </a:p>
        </p:txBody>
      </p:sp>
      <p:pic>
        <p:nvPicPr>
          <p:cNvPr id="4098" name="Picture 2" descr="Fig. 1">
            <a:extLst>
              <a:ext uri="{FF2B5EF4-FFF2-40B4-BE49-F238E27FC236}">
                <a16:creationId xmlns:a16="http://schemas.microsoft.com/office/drawing/2014/main" id="{CA75568D-C313-419D-9A5B-3DBFC3CCD1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524"/>
            <a:ext cx="12192000" cy="52834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04BA64-9499-4263-BEBC-3C8A0B541B9D}"/>
              </a:ext>
            </a:extLst>
          </p:cNvPr>
          <p:cNvSpPr txBox="1"/>
          <p:nvPr/>
        </p:nvSpPr>
        <p:spPr>
          <a:xfrm>
            <a:off x="97310" y="6005170"/>
            <a:ext cx="10106865" cy="707886"/>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US" sz="2000" b="0" i="0" dirty="0">
                <a:solidFill>
                  <a:srgbClr val="333333"/>
                </a:solidFill>
                <a:effectLst/>
                <a:latin typeface="-apple-system"/>
              </a:rPr>
              <a:t>Data science, machine learning, and cybersecurity popularity trends over time, where the x-axis represents timestamp information and the y-axis represents corresponding popularity values</a:t>
            </a:r>
            <a:endParaRPr lang="fr-FR" sz="2000" dirty="0"/>
          </a:p>
        </p:txBody>
      </p:sp>
      <p:sp>
        <p:nvSpPr>
          <p:cNvPr id="7" name="TextBox 6">
            <a:extLst>
              <a:ext uri="{FF2B5EF4-FFF2-40B4-BE49-F238E27FC236}">
                <a16:creationId xmlns:a16="http://schemas.microsoft.com/office/drawing/2014/main" id="{FAC101D8-29D0-4399-ADC2-75DD7B321453}"/>
              </a:ext>
            </a:extLst>
          </p:cNvPr>
          <p:cNvSpPr txBox="1"/>
          <p:nvPr/>
        </p:nvSpPr>
        <p:spPr>
          <a:xfrm>
            <a:off x="10204175" y="5521400"/>
            <a:ext cx="2083904" cy="369332"/>
          </a:xfrm>
          <a:prstGeom prst="rect">
            <a:avLst/>
          </a:prstGeom>
          <a:noFill/>
        </p:spPr>
        <p:txBody>
          <a:bodyPr wrap="square">
            <a:spAutoFit/>
          </a:bodyPr>
          <a:lstStyle/>
          <a:p>
            <a:r>
              <a:rPr lang="fr-FR" b="1" i="0" dirty="0">
                <a:solidFill>
                  <a:schemeClr val="bg1"/>
                </a:solidFill>
                <a:effectLst/>
                <a:latin typeface="Georgia" panose="02040502050405020303" pitchFamily="18" charset="0"/>
              </a:rPr>
              <a:t>Google Trends</a:t>
            </a:r>
            <a:endParaRPr lang="fr-FR" b="1" dirty="0">
              <a:solidFill>
                <a:schemeClr val="bg1"/>
              </a:solidFill>
            </a:endParaRPr>
          </a:p>
        </p:txBody>
      </p:sp>
    </p:spTree>
    <p:extLst>
      <p:ext uri="{BB962C8B-B14F-4D97-AF65-F5344CB8AC3E}">
        <p14:creationId xmlns:p14="http://schemas.microsoft.com/office/powerpoint/2010/main" val="794308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ntelligence artificielle en retail : les quatre recettes du succès selon  Gartner | FR - Criteo.com">
            <a:extLst>
              <a:ext uri="{FF2B5EF4-FFF2-40B4-BE49-F238E27FC236}">
                <a16:creationId xmlns:a16="http://schemas.microsoft.com/office/drawing/2014/main" id="{577540E1-C7CC-45E1-AFA2-ED0B75CEA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Quelle Intelligence Artificielle pour votre (cyber)sécurité ? - Globb  Security FR">
            <a:extLst>
              <a:ext uri="{FF2B5EF4-FFF2-40B4-BE49-F238E27FC236}">
                <a16:creationId xmlns:a16="http://schemas.microsoft.com/office/drawing/2014/main" id="{D7B71A01-16B4-4A23-A574-3FCD93B40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84257">
            <a:off x="5765243" y="3260252"/>
            <a:ext cx="5743459" cy="293247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C6A5D72-4738-4C9A-9593-B541E7A035B8}"/>
              </a:ext>
            </a:extLst>
          </p:cNvPr>
          <p:cNvSpPr>
            <a:spLocks noGrp="1"/>
          </p:cNvSpPr>
          <p:nvPr>
            <p:ph type="sldNum" sz="quarter" idx="10"/>
          </p:nvPr>
        </p:nvSpPr>
        <p:spPr/>
        <p:txBody>
          <a:bodyPr/>
          <a:lstStyle/>
          <a:p>
            <a:r>
              <a:rPr lang="en-US"/>
              <a:t>PAGE </a:t>
            </a:r>
            <a:fld id="{4A9B5881-4007-4345-955A-79C2656F0C49}" type="slidenum">
              <a:rPr lang="en-US" smtClean="0"/>
              <a:pPr/>
              <a:t>8</a:t>
            </a:fld>
            <a:endParaRPr lang="en-US" dirty="0"/>
          </a:p>
        </p:txBody>
      </p:sp>
      <p:sp>
        <p:nvSpPr>
          <p:cNvPr id="4" name="TextBox 3">
            <a:extLst>
              <a:ext uri="{FF2B5EF4-FFF2-40B4-BE49-F238E27FC236}">
                <a16:creationId xmlns:a16="http://schemas.microsoft.com/office/drawing/2014/main" id="{4E0F38AD-02D2-4E27-A2EA-3A2E1864AD4B}"/>
              </a:ext>
            </a:extLst>
          </p:cNvPr>
          <p:cNvSpPr txBox="1"/>
          <p:nvPr/>
        </p:nvSpPr>
        <p:spPr>
          <a:xfrm>
            <a:off x="145773" y="692571"/>
            <a:ext cx="11781183" cy="707886"/>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lgn="just"/>
            <a:r>
              <a:rPr lang="en-US" sz="2000" b="0" i="0" dirty="0">
                <a:solidFill>
                  <a:schemeClr val="bg1"/>
                </a:solidFill>
                <a:effectLst/>
                <a:latin typeface="Georgia" panose="02040502050405020303" pitchFamily="18" charset="0"/>
              </a:rPr>
              <a:t>CDS is data-driven security, applies machine learning methods to quantify cyber risks, and ultimately seeks to optimize cybersecurity operations</a:t>
            </a:r>
            <a:endParaRPr lang="fr-FR" sz="2000" b="0" i="0" dirty="0">
              <a:solidFill>
                <a:schemeClr val="bg1"/>
              </a:solidFill>
              <a:effectLst/>
              <a:latin typeface="Georgia" panose="02040502050405020303" pitchFamily="18" charset="0"/>
            </a:endParaRPr>
          </a:p>
        </p:txBody>
      </p:sp>
      <p:sp>
        <p:nvSpPr>
          <p:cNvPr id="8" name="TextBox 7">
            <a:extLst>
              <a:ext uri="{FF2B5EF4-FFF2-40B4-BE49-F238E27FC236}">
                <a16:creationId xmlns:a16="http://schemas.microsoft.com/office/drawing/2014/main" id="{9E2FB139-9902-4728-8A0B-9398142E24E7}"/>
              </a:ext>
            </a:extLst>
          </p:cNvPr>
          <p:cNvSpPr txBox="1"/>
          <p:nvPr/>
        </p:nvSpPr>
        <p:spPr>
          <a:xfrm>
            <a:off x="0" y="6352143"/>
            <a:ext cx="3566160" cy="36933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a:t>CDS : Cybersecurity data science</a:t>
            </a:r>
          </a:p>
        </p:txBody>
      </p:sp>
      <p:sp>
        <p:nvSpPr>
          <p:cNvPr id="9" name="TextBox 8">
            <a:extLst>
              <a:ext uri="{FF2B5EF4-FFF2-40B4-BE49-F238E27FC236}">
                <a16:creationId xmlns:a16="http://schemas.microsoft.com/office/drawing/2014/main" id="{59E3E51F-D5C6-4987-AEE6-7D3A99C26070}"/>
              </a:ext>
            </a:extLst>
          </p:cNvPr>
          <p:cNvSpPr txBox="1"/>
          <p:nvPr/>
        </p:nvSpPr>
        <p:spPr>
          <a:xfrm>
            <a:off x="145772" y="1918397"/>
            <a:ext cx="11781183" cy="707886"/>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lgn="just"/>
            <a:r>
              <a:rPr lang="fr-FR" sz="2000" b="0" i="0" dirty="0">
                <a:solidFill>
                  <a:schemeClr val="bg1"/>
                </a:solidFill>
                <a:effectLst/>
                <a:latin typeface="Georgia" panose="02040502050405020303" pitchFamily="18" charset="0"/>
                <a:sym typeface="Wingdings" panose="05000000000000000000" pitchFamily="2" charset="2"/>
              </a:rPr>
              <a:t> </a:t>
            </a:r>
            <a:r>
              <a:rPr lang="en-US" sz="2000" b="0" i="0" dirty="0">
                <a:solidFill>
                  <a:schemeClr val="bg1"/>
                </a:solidFill>
                <a:effectLst/>
                <a:latin typeface="Georgia" panose="02040502050405020303" pitchFamily="18" charset="0"/>
              </a:rPr>
              <a:t>Study and develop an intelligent data-driven cybersecurity model based on machine learning techniques.</a:t>
            </a:r>
            <a:endParaRPr lang="fr-FR" sz="2000" b="0" i="0" dirty="0">
              <a:solidFill>
                <a:schemeClr val="bg1"/>
              </a:solidFill>
              <a:effectLst/>
              <a:latin typeface="Georgia" panose="02040502050405020303" pitchFamily="18" charset="0"/>
            </a:endParaRPr>
          </a:p>
        </p:txBody>
      </p:sp>
      <p:sp>
        <p:nvSpPr>
          <p:cNvPr id="10" name="TextBox 9">
            <a:extLst>
              <a:ext uri="{FF2B5EF4-FFF2-40B4-BE49-F238E27FC236}">
                <a16:creationId xmlns:a16="http://schemas.microsoft.com/office/drawing/2014/main" id="{9E352977-8AA4-4491-AC4C-9DC03C089E40}"/>
              </a:ext>
            </a:extLst>
          </p:cNvPr>
          <p:cNvSpPr txBox="1"/>
          <p:nvPr/>
        </p:nvSpPr>
        <p:spPr>
          <a:xfrm>
            <a:off x="145771" y="3075057"/>
            <a:ext cx="11781183" cy="707886"/>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algn="just"/>
            <a:r>
              <a:rPr lang="en-US" sz="2000" b="0" i="0" dirty="0">
                <a:solidFill>
                  <a:schemeClr val="bg1"/>
                </a:solidFill>
                <a:effectLst/>
                <a:latin typeface="Georgia" panose="02040502050405020303" pitchFamily="18" charset="0"/>
              </a:rPr>
              <a:t>Therefore, the emphasis is on a thorough description of the different types of machine learning methods.</a:t>
            </a:r>
            <a:endParaRPr lang="fr-FR" sz="2000" b="0" i="0" dirty="0">
              <a:solidFill>
                <a:schemeClr val="bg1"/>
              </a:solidFill>
              <a:effectLst/>
              <a:latin typeface="Georgia" panose="02040502050405020303" pitchFamily="18" charset="0"/>
            </a:endParaRPr>
          </a:p>
        </p:txBody>
      </p:sp>
    </p:spTree>
    <p:extLst>
      <p:ext uri="{BB962C8B-B14F-4D97-AF65-F5344CB8AC3E}">
        <p14:creationId xmlns:p14="http://schemas.microsoft.com/office/powerpoint/2010/main" val="22267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226A-E38D-47CE-9123-8A270E3EB4FD}"/>
              </a:ext>
            </a:extLst>
          </p:cNvPr>
          <p:cNvSpPr>
            <a:spLocks noGrp="1"/>
          </p:cNvSpPr>
          <p:nvPr>
            <p:ph type="title"/>
          </p:nvPr>
        </p:nvSpPr>
        <p:spPr>
          <a:xfrm>
            <a:off x="759822" y="136525"/>
            <a:ext cx="11022874" cy="1048842"/>
          </a:xfrm>
        </p:spPr>
        <p:txBody>
          <a:bodyPr/>
          <a:lstStyle/>
          <a:p>
            <a:r>
              <a:rPr lang="en-US" sz="3600" dirty="0"/>
              <a:t>The contributions of this paper are summarized as follows</a:t>
            </a:r>
            <a:br>
              <a:rPr lang="en-US" sz="3600" dirty="0"/>
            </a:br>
            <a:endParaRPr lang="fr-FR" sz="3600" dirty="0"/>
          </a:p>
        </p:txBody>
      </p:sp>
      <p:sp>
        <p:nvSpPr>
          <p:cNvPr id="3" name="Content Placeholder 2">
            <a:extLst>
              <a:ext uri="{FF2B5EF4-FFF2-40B4-BE49-F238E27FC236}">
                <a16:creationId xmlns:a16="http://schemas.microsoft.com/office/drawing/2014/main" id="{B946F1A6-0DA1-4B24-8FAA-9D628A22B524}"/>
              </a:ext>
            </a:extLst>
          </p:cNvPr>
          <p:cNvSpPr>
            <a:spLocks noGrp="1"/>
          </p:cNvSpPr>
          <p:nvPr>
            <p:ph idx="1"/>
          </p:nvPr>
        </p:nvSpPr>
        <p:spPr>
          <a:xfrm>
            <a:off x="681445" y="1514520"/>
            <a:ext cx="11179629" cy="4729526"/>
          </a:xfrm>
        </p:spPr>
        <p:style>
          <a:lnRef idx="2">
            <a:schemeClr val="accent1"/>
          </a:lnRef>
          <a:fillRef idx="1">
            <a:schemeClr val="lt1"/>
          </a:fillRef>
          <a:effectRef idx="0">
            <a:schemeClr val="accent1"/>
          </a:effectRef>
          <a:fontRef idx="minor">
            <a:schemeClr val="dk1"/>
          </a:fontRef>
        </p:style>
        <p:txBody>
          <a:bodyPr/>
          <a:lstStyle/>
          <a:p>
            <a:pPr algn="just">
              <a:lnSpc>
                <a:spcPct val="200000"/>
              </a:lnSpc>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We first make a brief discussion on the concept of </a:t>
            </a:r>
            <a:r>
              <a:rPr lang="en-US" b="0" i="1" dirty="0">
                <a:solidFill>
                  <a:srgbClr val="333333"/>
                </a:solidFill>
                <a:effectLst/>
                <a:latin typeface="Times New Roman" panose="02020603050405020304" pitchFamily="18" charset="0"/>
                <a:cs typeface="Times New Roman" panose="02020603050405020304" pitchFamily="18" charset="0"/>
              </a:rPr>
              <a:t>cybersecurity data science</a:t>
            </a:r>
            <a:r>
              <a:rPr lang="en-US" b="0" i="0" dirty="0">
                <a:solidFill>
                  <a:srgbClr val="333333"/>
                </a:solidFill>
                <a:effectLst/>
                <a:latin typeface="Times New Roman" panose="02020603050405020304" pitchFamily="18" charset="0"/>
                <a:cs typeface="Times New Roman" panose="02020603050405020304" pitchFamily="18" charset="0"/>
              </a:rPr>
              <a:t> and relevant methods to understand its applicability towards data-driven intelligent decision making in the domain of cybersecurity. </a:t>
            </a:r>
          </a:p>
          <a:p>
            <a:pPr algn="just">
              <a:lnSpc>
                <a:spcPct val="200000"/>
              </a:lnSpc>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We then discuss and summarize a number of associated </a:t>
            </a:r>
            <a:r>
              <a:rPr lang="en-US" b="0" i="1" dirty="0">
                <a:solidFill>
                  <a:srgbClr val="333333"/>
                </a:solidFill>
                <a:effectLst/>
                <a:latin typeface="Times New Roman" panose="02020603050405020304" pitchFamily="18" charset="0"/>
                <a:cs typeface="Times New Roman" panose="02020603050405020304" pitchFamily="18" charset="0"/>
              </a:rPr>
              <a:t>research issues and future directions</a:t>
            </a:r>
            <a:r>
              <a:rPr lang="en-US" b="0" i="0" dirty="0">
                <a:solidFill>
                  <a:srgbClr val="333333"/>
                </a:solidFill>
                <a:effectLst/>
                <a:latin typeface="Times New Roman" panose="02020603050405020304" pitchFamily="18" charset="0"/>
                <a:cs typeface="Times New Roman" panose="02020603050405020304" pitchFamily="18" charset="0"/>
              </a:rPr>
              <a:t> in the area of cybersecurity data science, </a:t>
            </a:r>
          </a:p>
          <a:p>
            <a:pPr algn="just">
              <a:lnSpc>
                <a:spcPct val="200000"/>
              </a:lnSpc>
              <a:buFont typeface="Arial" panose="020B0604020202020204" pitchFamily="34" charset="0"/>
              <a:buChar char="•"/>
            </a:pPr>
            <a:r>
              <a:rPr lang="en-US" b="0" i="0" dirty="0">
                <a:solidFill>
                  <a:srgbClr val="333333"/>
                </a:solidFill>
                <a:effectLst/>
                <a:latin typeface="Times New Roman" panose="02020603050405020304" pitchFamily="18" charset="0"/>
                <a:cs typeface="Times New Roman" panose="02020603050405020304" pitchFamily="18" charset="0"/>
              </a:rPr>
              <a:t>Finally, we provide a generic </a:t>
            </a:r>
            <a:r>
              <a:rPr lang="en-US" b="0" i="1" dirty="0">
                <a:solidFill>
                  <a:srgbClr val="333333"/>
                </a:solidFill>
                <a:effectLst/>
                <a:latin typeface="Times New Roman" panose="02020603050405020304" pitchFamily="18" charset="0"/>
                <a:cs typeface="Times New Roman" panose="02020603050405020304" pitchFamily="18" charset="0"/>
              </a:rPr>
              <a:t>multi-layered framework</a:t>
            </a:r>
            <a:r>
              <a:rPr lang="en-US" b="0" i="0" dirty="0">
                <a:solidFill>
                  <a:srgbClr val="333333"/>
                </a:solidFill>
                <a:effectLst/>
                <a:latin typeface="Times New Roman" panose="02020603050405020304" pitchFamily="18" charset="0"/>
                <a:cs typeface="Times New Roman" panose="02020603050405020304" pitchFamily="18" charset="0"/>
              </a:rPr>
              <a:t> of the cybersecurity data science model based on machine learning techniques. </a:t>
            </a:r>
            <a:endParaRPr lang="fr-FR"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314EF47-1619-42A2-A7ED-1EDF0504DF75}"/>
              </a:ext>
            </a:extLst>
          </p:cNvPr>
          <p:cNvSpPr>
            <a:spLocks noGrp="1"/>
          </p:cNvSpPr>
          <p:nvPr>
            <p:ph type="sldNum" sz="quarter" idx="10"/>
          </p:nvPr>
        </p:nvSpPr>
        <p:spPr/>
        <p:txBody>
          <a:bodyPr/>
          <a:lstStyle/>
          <a:p>
            <a:r>
              <a:rPr lang="en-US"/>
              <a:t>PAGE </a:t>
            </a:r>
            <a:fld id="{4A9B5881-4007-4345-955A-79C2656F0C49}" type="slidenum">
              <a:rPr lang="en-US" smtClean="0"/>
              <a:pPr/>
              <a:t>9</a:t>
            </a:fld>
            <a:endParaRPr lang="en-US" dirty="0"/>
          </a:p>
        </p:txBody>
      </p:sp>
    </p:spTree>
    <p:extLst>
      <p:ext uri="{BB962C8B-B14F-4D97-AF65-F5344CB8AC3E}">
        <p14:creationId xmlns:p14="http://schemas.microsoft.com/office/powerpoint/2010/main" val="591907671"/>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Corporate_Teach a Course_with Animation_Win32_SB - v2" id="{C9F810C9-4EB1-4CC6-A6C7-6362D8FFF9DF}" vid="{001312C1-1362-40A0-84BD-C64F2C3E2E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3.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FA303362-5DB5-4146-A667-E40932D52410}">
  <ds:schemaRefs>
    <ds:schemaRef ds:uri="http://schemas.microsoft.com/sharepoint/v3/contenttype/forms"/>
  </ds:schemaRefs>
</ds:datastoreItem>
</file>

<file path=customXml/itemProps2.xml><?xml version="1.0" encoding="utf-8"?>
<ds:datastoreItem xmlns:ds="http://schemas.openxmlformats.org/officeDocument/2006/customXml" ds:itemID="{FE0CF8FC-473D-42DA-B10E-0D97F5E2C3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05A674-08B3-48F2-91E0-AF5831D526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
  <TotalTime>1406</TotalTime>
  <Words>2786</Words>
  <Application>Microsoft Office PowerPoint</Application>
  <PresentationFormat>Widescreen</PresentationFormat>
  <Paragraphs>230</Paragraphs>
  <Slides>25</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-apple-system</vt:lpstr>
      <vt:lpstr>Arial</vt:lpstr>
      <vt:lpstr>Bitter</vt:lpstr>
      <vt:lpstr>Calibri</vt:lpstr>
      <vt:lpstr>Calibri Light</vt:lpstr>
      <vt:lpstr>Georgia</vt:lpstr>
      <vt:lpstr>MavenProExtraBold</vt:lpstr>
      <vt:lpstr>Times New Roman</vt:lpstr>
      <vt:lpstr>Wingdings</vt:lpstr>
      <vt:lpstr>Office Theme</vt:lpstr>
      <vt:lpstr>PowerPoint Presentation</vt:lpstr>
      <vt:lpstr>PowerPoint Presentation</vt:lpstr>
      <vt:lpstr>Realized by :  Mr. Ayadi Mohamed Amine  Proposed by :  Dr . Chaker Katar  &amp;  Dr. Neila Rjaibi</vt:lpstr>
      <vt:lpstr>Introduction</vt:lpstr>
      <vt:lpstr>PowerPoint Presentation</vt:lpstr>
      <vt:lpstr>PowerPoint Presentation</vt:lpstr>
      <vt:lpstr>PowerPoint Presentation</vt:lpstr>
      <vt:lpstr>PowerPoint Presentation</vt:lpstr>
      <vt:lpstr>The contributions of this paper are summarized as follows </vt:lpstr>
      <vt:lpstr>PLAN</vt:lpstr>
      <vt:lpstr>Background</vt:lpstr>
      <vt:lpstr>Background</vt:lpstr>
      <vt:lpstr>Background</vt:lpstr>
      <vt:lpstr>Background</vt:lpstr>
      <vt:lpstr>PowerPoint Presentation</vt:lpstr>
      <vt:lpstr>Cyber security data science</vt:lpstr>
      <vt:lpstr>Machine learning tasks in cybersecurity</vt:lpstr>
      <vt:lpstr>Machine learning tasks in cybersecurity</vt:lpstr>
      <vt:lpstr>PowerPoint Presentation</vt:lpstr>
      <vt:lpstr>PowerPoint Presentation</vt:lpstr>
      <vt:lpstr>A multi-layered framework for smart cybersecurity services</vt:lpstr>
      <vt:lpstr>PowerPoint Presentation</vt:lpstr>
      <vt:lpstr>PowerPoint Presentation</vt:lpstr>
      <vt:lpstr>Abbreviations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Réalisé  par : Mr. Ayadi Mohamed Amine  Proposé par : Dr . Neila Rjaibi</dc:title>
  <dc:creator>mohamedamine.ayadi</dc:creator>
  <cp:lastModifiedBy>mohamedamine.ayadi</cp:lastModifiedBy>
  <cp:revision>42</cp:revision>
  <dcterms:created xsi:type="dcterms:W3CDTF">2021-12-07T17:21:53Z</dcterms:created>
  <dcterms:modified xsi:type="dcterms:W3CDTF">2022-01-15T18:07:29Z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